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60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8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62739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4149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3114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355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445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0844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9270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421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62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095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585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7295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002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241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103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735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7665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427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29623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12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065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3790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6867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712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505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2069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584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0" name="Shape 10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48300" y="3175950"/>
            <a:ext cx="3530700" cy="1181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600"/>
            </a:lvl1pPr>
            <a:lvl2pPr lvl="1">
              <a:spcBef>
                <a:spcPts val="0"/>
              </a:spcBef>
              <a:buSzPct val="100000"/>
              <a:defRPr sz="3600"/>
            </a:lvl2pPr>
            <a:lvl3pPr lvl="2">
              <a:spcBef>
                <a:spcPts val="0"/>
              </a:spcBef>
              <a:buSzPct val="100000"/>
              <a:defRPr sz="3600"/>
            </a:lvl3pPr>
            <a:lvl4pPr lvl="3">
              <a:spcBef>
                <a:spcPts val="0"/>
              </a:spcBef>
              <a:buSzPct val="100000"/>
              <a:defRPr sz="3600"/>
            </a:lvl4pPr>
            <a:lvl5pPr lvl="4">
              <a:spcBef>
                <a:spcPts val="0"/>
              </a:spcBef>
              <a:buSzPct val="100000"/>
              <a:defRPr sz="3600"/>
            </a:lvl5pPr>
            <a:lvl6pPr lvl="5">
              <a:spcBef>
                <a:spcPts val="0"/>
              </a:spcBef>
              <a:buSzPct val="100000"/>
              <a:defRPr sz="3600"/>
            </a:lvl6pPr>
            <a:lvl7pPr lvl="6">
              <a:spcBef>
                <a:spcPts val="0"/>
              </a:spcBef>
              <a:buSzPct val="100000"/>
              <a:defRPr sz="3600"/>
            </a:lvl7pPr>
            <a:lvl8pPr lvl="7">
              <a:spcBef>
                <a:spcPts val="0"/>
              </a:spcBef>
              <a:buSzPct val="100000"/>
              <a:defRPr sz="3600"/>
            </a:lvl8pPr>
            <a:lvl9pPr lvl="8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9" name="Shape 59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 descr="2.png"/>
          <p:cNvPicPr preferRelativeResize="0"/>
          <p:nvPr/>
        </p:nvPicPr>
        <p:blipFill rotWithShape="1">
          <a:blip r:embed="rId2">
            <a:alphaModFix/>
          </a:blip>
          <a:srcRect l="45142" b="9288"/>
          <a:stretch/>
        </p:blipFill>
        <p:spPr>
          <a:xfrm rot="5400000">
            <a:off x="1066799" y="-1085850"/>
            <a:ext cx="1857375" cy="40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 descr="11.png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2296512" y="2182212"/>
            <a:ext cx="1579174" cy="434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 descr="7.png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5626393" y="2481475"/>
            <a:ext cx="3517606" cy="26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 descr="4.png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5465074" y="-1026424"/>
            <a:ext cx="2662025" cy="4695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1638168" y="1095866"/>
            <a:ext cx="5867786" cy="295191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962150" y="1171525"/>
            <a:ext cx="5219699" cy="28004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 descr="1.png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1209674"/>
            <a:ext cx="2536474" cy="393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 descr="8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51375">
            <a:off x="7110166" y="2730952"/>
            <a:ext cx="970521" cy="1385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044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 descr="11.png"/>
          <p:cNvPicPr preferRelativeResize="0"/>
          <p:nvPr/>
        </p:nvPicPr>
        <p:blipFill rotWithShape="1">
          <a:blip r:embed="rId2">
            <a:alphaModFix/>
          </a:blip>
          <a:srcRect r="35069" b="17702"/>
          <a:stretch/>
        </p:blipFill>
        <p:spPr>
          <a:xfrm rot="5400000">
            <a:off x="1426387" y="1569262"/>
            <a:ext cx="2147850" cy="50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 descr="4.png"/>
          <p:cNvPicPr preferRelativeResize="0"/>
          <p:nvPr/>
        </p:nvPicPr>
        <p:blipFill rotWithShape="1">
          <a:blip r:embed="rId3">
            <a:alphaModFix/>
          </a:blip>
          <a:srcRect r="26809"/>
          <a:stretch/>
        </p:blipFill>
        <p:spPr>
          <a:xfrm rot="-5400000">
            <a:off x="5569537" y="-997537"/>
            <a:ext cx="2586450" cy="4562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1638168" y="1095866"/>
            <a:ext cx="5867786" cy="2951911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1924050" y="1659550"/>
            <a:ext cx="5295900" cy="1159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685800" y="29162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7" name="Shape 27" descr="3.png"/>
          <p:cNvPicPr preferRelativeResize="0"/>
          <p:nvPr/>
        </p:nvPicPr>
        <p:blipFill rotWithShape="1">
          <a:blip r:embed="rId4">
            <a:alphaModFix/>
          </a:blip>
          <a:srcRect r="17197" b="18533"/>
          <a:stretch/>
        </p:blipFill>
        <p:spPr>
          <a:xfrm>
            <a:off x="6162675" y="2128700"/>
            <a:ext cx="2981324" cy="30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 descr="7.png"/>
          <p:cNvPicPr preferRelativeResize="0"/>
          <p:nvPr/>
        </p:nvPicPr>
        <p:blipFill rotWithShape="1">
          <a:blip r:embed="rId5">
            <a:alphaModFix/>
          </a:blip>
          <a:srcRect l="49259" b="18374"/>
          <a:stretch/>
        </p:blipFill>
        <p:spPr>
          <a:xfrm rot="5400000">
            <a:off x="603174" y="-622225"/>
            <a:ext cx="2117874" cy="3343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126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 descr="3.png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6162675" y="2128700"/>
            <a:ext cx="2981324" cy="30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 descr="7.png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603174" y="-622225"/>
            <a:ext cx="2117874" cy="3343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1638168" y="1095794"/>
            <a:ext cx="5867786" cy="2951911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5" name="Shape 35"/>
          <p:cNvSpPr/>
          <p:nvPr/>
        </p:nvSpPr>
        <p:spPr>
          <a:xfrm>
            <a:off x="4276500" y="3703848"/>
            <a:ext cx="590999" cy="590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2750400" y="1164100"/>
            <a:ext cx="3643200" cy="28166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Char char="●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Char char="○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Char char="■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Char char="●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Char char="○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Char char="■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Char char="●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Char char="○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Char char="■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3593400" y="3748272"/>
            <a:ext cx="1957200" cy="3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  <p:pic>
        <p:nvPicPr>
          <p:cNvPr id="38" name="Shape 38" descr="10.png"/>
          <p:cNvPicPr preferRelativeResize="0"/>
          <p:nvPr/>
        </p:nvPicPr>
        <p:blipFill rotWithShape="1">
          <a:blip r:embed="rId4">
            <a:alphaModFix/>
          </a:blip>
          <a:srcRect l="17184" b="50541"/>
          <a:stretch/>
        </p:blipFill>
        <p:spPr>
          <a:xfrm>
            <a:off x="-9524" y="2599625"/>
            <a:ext cx="3138200" cy="254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 descr="2.png"/>
          <p:cNvPicPr preferRelativeResize="0"/>
          <p:nvPr/>
        </p:nvPicPr>
        <p:blipFill rotWithShape="1">
          <a:blip r:embed="rId5">
            <a:alphaModFix/>
          </a:blip>
          <a:srcRect r="34288" b="26905"/>
          <a:stretch/>
        </p:blipFill>
        <p:spPr>
          <a:xfrm rot="-5400000">
            <a:off x="6531675" y="-493150"/>
            <a:ext cx="2138224" cy="3105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774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 descr="3.png"/>
          <p:cNvPicPr preferRelativeResize="0"/>
          <p:nvPr/>
        </p:nvPicPr>
        <p:blipFill rotWithShape="1">
          <a:blip r:embed="rId2">
            <a:alphaModFix/>
          </a:blip>
          <a:srcRect l="50049" t="-17056" r="-4964" b="19199"/>
          <a:stretch/>
        </p:blipFill>
        <p:spPr>
          <a:xfrm rot="5400000">
            <a:off x="1031774" y="-1060350"/>
            <a:ext cx="2527500" cy="46291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615225" y="581250"/>
            <a:ext cx="7913399" cy="3981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251600" y="1044175"/>
            <a:ext cx="6640799" cy="953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251600" y="2122449"/>
            <a:ext cx="6640799" cy="232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pic>
        <p:nvPicPr>
          <p:cNvPr id="47" name="Shape 47" descr="5.png"/>
          <p:cNvPicPr preferRelativeResize="0"/>
          <p:nvPr/>
        </p:nvPicPr>
        <p:blipFill rotWithShape="1">
          <a:blip r:embed="rId3">
            <a:alphaModFix/>
          </a:blip>
          <a:srcRect r="36415" b="23112"/>
          <a:stretch/>
        </p:blipFill>
        <p:spPr>
          <a:xfrm>
            <a:off x="7397875" y="1847850"/>
            <a:ext cx="1746124" cy="329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 descr="6.png"/>
          <p:cNvPicPr preferRelativeResize="0"/>
          <p:nvPr/>
        </p:nvPicPr>
        <p:blipFill rotWithShape="1">
          <a:blip r:embed="rId4">
            <a:alphaModFix/>
          </a:blip>
          <a:srcRect l="11090" r="-11089" b="16541"/>
          <a:stretch/>
        </p:blipFill>
        <p:spPr>
          <a:xfrm>
            <a:off x="-19050" y="3355500"/>
            <a:ext cx="1746125" cy="178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896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 descr="2.png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6531675" y="-493150"/>
            <a:ext cx="2138224" cy="3105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615225" y="581250"/>
            <a:ext cx="7913399" cy="3981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251600" y="1044175"/>
            <a:ext cx="6640799" cy="953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191650" y="2115773"/>
            <a:ext cx="3281699" cy="2152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670800" y="2115773"/>
            <a:ext cx="3281699" cy="2152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pic>
        <p:nvPicPr>
          <p:cNvPr id="57" name="Shape 57" descr="7.png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2380575"/>
            <a:ext cx="1528900" cy="276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 descr="11.png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7005675" y="3455207"/>
            <a:ext cx="2147850" cy="168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365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 descr="11.png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1013" y="1333538"/>
            <a:ext cx="1181275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 descr="4.png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6293387" y="2292887"/>
            <a:ext cx="2062674" cy="3638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615225" y="581250"/>
            <a:ext cx="7913399" cy="3981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251600" y="1044175"/>
            <a:ext cx="6640799" cy="953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176100" y="2127925"/>
            <a:ext cx="2168400" cy="2334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Char char="●"/>
              <a:defRPr sz="1200"/>
            </a:lvl1pPr>
            <a:lvl2pPr lvl="1" rtl="0">
              <a:spcBef>
                <a:spcPts val="0"/>
              </a:spcBef>
              <a:buSzPct val="100000"/>
              <a:buChar char="○"/>
              <a:defRPr sz="1200"/>
            </a:lvl2pPr>
            <a:lvl3pPr lvl="2" rtl="0">
              <a:spcBef>
                <a:spcPts val="0"/>
              </a:spcBef>
              <a:buSzPct val="100000"/>
              <a:buChar char="■"/>
              <a:defRPr sz="1200"/>
            </a:lvl3pPr>
            <a:lvl4pPr lvl="3" rtl="0">
              <a:spcBef>
                <a:spcPts val="0"/>
              </a:spcBef>
              <a:buSzPct val="100000"/>
              <a:buChar char="●"/>
              <a:defRPr sz="1200"/>
            </a:lvl4pPr>
            <a:lvl5pPr lvl="4" rtl="0">
              <a:spcBef>
                <a:spcPts val="0"/>
              </a:spcBef>
              <a:buSzPct val="100000"/>
              <a:buChar char="○"/>
              <a:defRPr sz="1200"/>
            </a:lvl5pPr>
            <a:lvl6pPr lvl="5" rtl="0">
              <a:spcBef>
                <a:spcPts val="0"/>
              </a:spcBef>
              <a:buSzPct val="100000"/>
              <a:buChar char="■"/>
              <a:defRPr sz="1200"/>
            </a:lvl6pPr>
            <a:lvl7pPr lvl="6" rtl="0">
              <a:spcBef>
                <a:spcPts val="0"/>
              </a:spcBef>
              <a:buSzPct val="100000"/>
              <a:buChar char="●"/>
              <a:defRPr sz="1200"/>
            </a:lvl7pPr>
            <a:lvl8pPr lvl="7" rtl="0">
              <a:spcBef>
                <a:spcPts val="0"/>
              </a:spcBef>
              <a:buSzPct val="100000"/>
              <a:buChar char="○"/>
              <a:defRPr sz="1200"/>
            </a:lvl8pPr>
            <a:lvl9pPr lvl="8" rtl="0">
              <a:spcBef>
                <a:spcPts val="0"/>
              </a:spcBef>
              <a:buSzPct val="100000"/>
              <a:buChar char="■"/>
              <a:defRPr sz="12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3455676" y="2127925"/>
            <a:ext cx="2168400" cy="2334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Char char="●"/>
              <a:defRPr sz="1200"/>
            </a:lvl1pPr>
            <a:lvl2pPr lvl="1" rtl="0">
              <a:spcBef>
                <a:spcPts val="0"/>
              </a:spcBef>
              <a:buSzPct val="100000"/>
              <a:buChar char="○"/>
              <a:defRPr sz="1200"/>
            </a:lvl2pPr>
            <a:lvl3pPr lvl="2" rtl="0">
              <a:spcBef>
                <a:spcPts val="0"/>
              </a:spcBef>
              <a:buSzPct val="100000"/>
              <a:buChar char="■"/>
              <a:defRPr sz="1200"/>
            </a:lvl3pPr>
            <a:lvl4pPr lvl="3" rtl="0">
              <a:spcBef>
                <a:spcPts val="0"/>
              </a:spcBef>
              <a:buSzPct val="100000"/>
              <a:buChar char="●"/>
              <a:defRPr sz="1200"/>
            </a:lvl4pPr>
            <a:lvl5pPr lvl="4" rtl="0">
              <a:spcBef>
                <a:spcPts val="0"/>
              </a:spcBef>
              <a:buSzPct val="100000"/>
              <a:buChar char="○"/>
              <a:defRPr sz="1200"/>
            </a:lvl5pPr>
            <a:lvl6pPr lvl="5" rtl="0">
              <a:spcBef>
                <a:spcPts val="0"/>
              </a:spcBef>
              <a:buSzPct val="100000"/>
              <a:buChar char="■"/>
              <a:defRPr sz="1200"/>
            </a:lvl6pPr>
            <a:lvl7pPr lvl="6" rtl="0">
              <a:spcBef>
                <a:spcPts val="0"/>
              </a:spcBef>
              <a:buSzPct val="100000"/>
              <a:buChar char="●"/>
              <a:defRPr sz="1200"/>
            </a:lvl7pPr>
            <a:lvl8pPr lvl="7" rtl="0">
              <a:spcBef>
                <a:spcPts val="0"/>
              </a:spcBef>
              <a:buSzPct val="100000"/>
              <a:buChar char="○"/>
              <a:defRPr sz="1200"/>
            </a:lvl8pPr>
            <a:lvl9pPr lvl="8" rtl="0">
              <a:spcBef>
                <a:spcPts val="0"/>
              </a:spcBef>
              <a:buSzPct val="1000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5735253" y="2127925"/>
            <a:ext cx="2168400" cy="2334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Char char="●"/>
              <a:defRPr sz="1200"/>
            </a:lvl1pPr>
            <a:lvl2pPr lvl="1" rtl="0">
              <a:spcBef>
                <a:spcPts val="0"/>
              </a:spcBef>
              <a:buSzPct val="100000"/>
              <a:buChar char="○"/>
              <a:defRPr sz="1200"/>
            </a:lvl2pPr>
            <a:lvl3pPr lvl="2" rtl="0">
              <a:spcBef>
                <a:spcPts val="0"/>
              </a:spcBef>
              <a:buSzPct val="100000"/>
              <a:buChar char="■"/>
              <a:defRPr sz="1200"/>
            </a:lvl3pPr>
            <a:lvl4pPr lvl="3" rtl="0">
              <a:spcBef>
                <a:spcPts val="0"/>
              </a:spcBef>
              <a:buSzPct val="100000"/>
              <a:buChar char="●"/>
              <a:defRPr sz="1200"/>
            </a:lvl4pPr>
            <a:lvl5pPr lvl="4" rtl="0">
              <a:spcBef>
                <a:spcPts val="0"/>
              </a:spcBef>
              <a:buSzPct val="100000"/>
              <a:buChar char="○"/>
              <a:defRPr sz="1200"/>
            </a:lvl5pPr>
            <a:lvl6pPr lvl="5" rtl="0">
              <a:spcBef>
                <a:spcPts val="0"/>
              </a:spcBef>
              <a:buSzPct val="100000"/>
              <a:buChar char="■"/>
              <a:defRPr sz="1200"/>
            </a:lvl6pPr>
            <a:lvl7pPr lvl="6" rtl="0">
              <a:spcBef>
                <a:spcPts val="0"/>
              </a:spcBef>
              <a:buSzPct val="100000"/>
              <a:buChar char="●"/>
              <a:defRPr sz="1200"/>
            </a:lvl7pPr>
            <a:lvl8pPr lvl="7" rtl="0">
              <a:spcBef>
                <a:spcPts val="0"/>
              </a:spcBef>
              <a:buSzPct val="100000"/>
              <a:buChar char="○"/>
              <a:defRPr sz="1200"/>
            </a:lvl8pPr>
            <a:lvl9pPr lvl="8" rtl="0">
              <a:spcBef>
                <a:spcPts val="0"/>
              </a:spcBef>
              <a:buSzPct val="1000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69" name="Shape 69" descr="1.png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6943724" y="-90783"/>
            <a:ext cx="2133600" cy="2305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222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 descr="7.png"/>
          <p:cNvPicPr preferRelativeResize="0"/>
          <p:nvPr/>
        </p:nvPicPr>
        <p:blipFill rotWithShape="1">
          <a:blip r:embed="rId2">
            <a:alphaModFix/>
          </a:blip>
          <a:srcRect l="49259" b="18374"/>
          <a:stretch/>
        </p:blipFill>
        <p:spPr>
          <a:xfrm rot="5400000">
            <a:off x="418137" y="-437187"/>
            <a:ext cx="1478298" cy="23336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615225" y="581250"/>
            <a:ext cx="7913399" cy="3981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251600" y="1044175"/>
            <a:ext cx="6640799" cy="498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000"/>
            </a:lvl1pPr>
            <a:lvl2pPr lvl="1" algn="ctr">
              <a:spcBef>
                <a:spcPts val="0"/>
              </a:spcBef>
              <a:buSzPct val="100000"/>
              <a:defRPr sz="3000"/>
            </a:lvl2pPr>
            <a:lvl3pPr lvl="2" algn="ctr">
              <a:spcBef>
                <a:spcPts val="0"/>
              </a:spcBef>
              <a:buSzPct val="100000"/>
              <a:defRPr sz="3000"/>
            </a:lvl3pPr>
            <a:lvl4pPr lvl="3" algn="ctr">
              <a:spcBef>
                <a:spcPts val="0"/>
              </a:spcBef>
              <a:buSzPct val="100000"/>
              <a:defRPr sz="3000"/>
            </a:lvl4pPr>
            <a:lvl5pPr lvl="4" algn="ctr">
              <a:spcBef>
                <a:spcPts val="0"/>
              </a:spcBef>
              <a:buSzPct val="100000"/>
              <a:defRPr sz="3000"/>
            </a:lvl5pPr>
            <a:lvl6pPr lvl="5" algn="ctr">
              <a:spcBef>
                <a:spcPts val="0"/>
              </a:spcBef>
              <a:buSzPct val="100000"/>
              <a:defRPr sz="3000"/>
            </a:lvl6pPr>
            <a:lvl7pPr lvl="6" algn="ctr">
              <a:spcBef>
                <a:spcPts val="0"/>
              </a:spcBef>
              <a:buSzPct val="100000"/>
              <a:defRPr sz="3000"/>
            </a:lvl7pPr>
            <a:lvl8pPr lvl="7" algn="ctr">
              <a:spcBef>
                <a:spcPts val="0"/>
              </a:spcBef>
              <a:buSzPct val="100000"/>
              <a:defRPr sz="3000"/>
            </a:lvl8pPr>
            <a:lvl9pPr lvl="8" algn="ctr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pic>
        <p:nvPicPr>
          <p:cNvPr id="76" name="Shape 76" descr="3.png"/>
          <p:cNvPicPr preferRelativeResize="0"/>
          <p:nvPr/>
        </p:nvPicPr>
        <p:blipFill rotWithShape="1">
          <a:blip r:embed="rId3">
            <a:alphaModFix/>
          </a:blip>
          <a:srcRect r="17197" b="18533"/>
          <a:stretch/>
        </p:blipFill>
        <p:spPr>
          <a:xfrm>
            <a:off x="6915150" y="2889624"/>
            <a:ext cx="2228849" cy="2253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19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 descr="3.png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6915150" y="2889624"/>
            <a:ext cx="2228849" cy="2253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615225" y="581250"/>
            <a:ext cx="7913399" cy="3981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885825" y="3949100"/>
            <a:ext cx="7372499" cy="519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360"/>
              </a:spcBef>
              <a:buSzPct val="100000"/>
              <a:buChar char="●"/>
              <a:defRPr sz="1200"/>
            </a:lvl1pPr>
          </a:lstStyle>
          <a:p>
            <a:endParaRPr/>
          </a:p>
        </p:txBody>
      </p:sp>
      <p:pic>
        <p:nvPicPr>
          <p:cNvPr id="83" name="Shape 83" descr="7.png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418137" y="-437187"/>
            <a:ext cx="1478298" cy="2333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042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1 column + imag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9" name="Shape 19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838309" y="1807900"/>
            <a:ext cx="3148199" cy="48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838250" y="2419350"/>
            <a:ext cx="3148199" cy="22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har char="●"/>
              <a:defRPr/>
            </a:lvl1pPr>
            <a:lvl2pPr lvl="1" rtl="0">
              <a:spcBef>
                <a:spcPts val="0"/>
              </a:spcBef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 descr="5.png"/>
          <p:cNvPicPr preferRelativeResize="0"/>
          <p:nvPr/>
        </p:nvPicPr>
        <p:blipFill rotWithShape="1">
          <a:blip r:embed="rId2">
            <a:alphaModFix/>
          </a:blip>
          <a:srcRect r="40695" b="12701"/>
          <a:stretch/>
        </p:blipFill>
        <p:spPr>
          <a:xfrm>
            <a:off x="7727980" y="1889850"/>
            <a:ext cx="1416019" cy="32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 descr="11.png"/>
          <p:cNvPicPr preferRelativeResize="0"/>
          <p:nvPr/>
        </p:nvPicPr>
        <p:blipFill rotWithShape="1">
          <a:blip r:embed="rId3">
            <a:alphaModFix/>
          </a:blip>
          <a:srcRect l="43534" b="9942"/>
          <a:stretch/>
        </p:blipFill>
        <p:spPr>
          <a:xfrm rot="-5400000" flipH="1">
            <a:off x="6860725" y="-1130750"/>
            <a:ext cx="1162050" cy="34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 descr="11.png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1236200" y="2474450"/>
            <a:ext cx="1423324" cy="3914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615225" y="581250"/>
            <a:ext cx="7913399" cy="3981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91" name="Shape 91" descr="2.png"/>
          <p:cNvPicPr preferRelativeResize="0"/>
          <p:nvPr/>
        </p:nvPicPr>
        <p:blipFill rotWithShape="1">
          <a:blip r:embed="rId4">
            <a:alphaModFix/>
          </a:blip>
          <a:srcRect l="45142" t="-12064" b="21353"/>
          <a:stretch/>
        </p:blipFill>
        <p:spPr>
          <a:xfrm rot="5400000">
            <a:off x="949199" y="-968250"/>
            <a:ext cx="1654425" cy="357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 descr="6.png"/>
          <p:cNvPicPr preferRelativeResize="0"/>
          <p:nvPr/>
        </p:nvPicPr>
        <p:blipFill rotWithShape="1">
          <a:blip r:embed="rId5">
            <a:alphaModFix/>
          </a:blip>
          <a:srcRect l="11090" r="-11089" b="16541"/>
          <a:stretch/>
        </p:blipFill>
        <p:spPr>
          <a:xfrm flipH="1">
            <a:off x="7639049" y="3602475"/>
            <a:ext cx="1504949" cy="1541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173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 descr="11.png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5076912" y="-1318612"/>
            <a:ext cx="1162050" cy="378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 descr="2.png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1066799" y="-1085850"/>
            <a:ext cx="1857375" cy="40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 descr="11.png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2664950" y="2474450"/>
            <a:ext cx="1423324" cy="391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 descr="7.png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5972175" y="2743150"/>
            <a:ext cx="3171824" cy="24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 descr="4.png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6379650" y="-773625"/>
            <a:ext cx="2000250" cy="352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 descr="1.png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1209674"/>
            <a:ext cx="2536474" cy="393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 descr="5.png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7548050" y="1476375"/>
            <a:ext cx="1595950" cy="3667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889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 descr="11.png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6449075" y="-876950"/>
            <a:ext cx="769993" cy="250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 descr="2.png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721662" y="-740712"/>
            <a:ext cx="1261775" cy="272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 descr="11.png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477664" y="3663564"/>
            <a:ext cx="789204" cy="217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 descr="7.png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6973325" y="3500784"/>
            <a:ext cx="2170675" cy="164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 descr="4.png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7312293" y="-515832"/>
            <a:ext cx="1325399" cy="233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 descr="1.png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2962275"/>
            <a:ext cx="1406426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 descr="5.png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8051793" y="2633848"/>
            <a:ext cx="1092207" cy="2509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928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9525" y="-9525"/>
            <a:ext cx="9153599" cy="51531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11" name="Shape 111" descr="3.png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6915150" y="2889624"/>
            <a:ext cx="2228849" cy="225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 descr="7.png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418137" y="-437187"/>
            <a:ext cx="1478298" cy="2333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138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big imag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209250" y="-9675"/>
            <a:ext cx="3076750" cy="5167075"/>
          </a:xfrm>
          <a:custGeom>
            <a:avLst/>
            <a:gdLst/>
            <a:ahLst/>
            <a:cxnLst/>
            <a:rect l="0" t="0" r="0" b="0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4" name="Shape 24"/>
          <p:cNvSpPr/>
          <p:nvPr/>
        </p:nvSpPr>
        <p:spPr>
          <a:xfrm>
            <a:off x="-19350" y="-9675"/>
            <a:ext cx="3076750" cy="5167075"/>
          </a:xfrm>
          <a:custGeom>
            <a:avLst/>
            <a:gdLst/>
            <a:ahLst/>
            <a:cxnLst/>
            <a:rect l="0" t="0" r="0" b="0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704" y="4116875"/>
            <a:ext cx="1609799" cy="48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8" name="Shape 28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" name="Shape 29"/>
          <p:cNvSpPr txBox="1"/>
          <p:nvPr/>
        </p:nvSpPr>
        <p:spPr>
          <a:xfrm>
            <a:off x="799645" y="697674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838250" y="1657350"/>
            <a:ext cx="5324100" cy="22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SzPct val="1000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buSzPct val="1000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buSzPct val="1000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buSzPct val="1000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buSzPct val="1000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buSzPct val="1000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buSzPct val="1000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buSzPct val="1000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3" name="Shape 33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350" y="893500"/>
            <a:ext cx="5324100" cy="48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50" y="1504950"/>
            <a:ext cx="5324100" cy="22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8" name="Shape 38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499" cy="409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841000" y="1578025"/>
            <a:ext cx="2671800" cy="2433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3673842" y="1578025"/>
            <a:ext cx="2671800" cy="2433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44" name="Shape 44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499" cy="409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841000" y="1600975"/>
            <a:ext cx="2094900" cy="2410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Char char="●"/>
              <a:defRPr sz="1600"/>
            </a:lvl1pPr>
            <a:lvl2pPr lvl="1" rtl="0">
              <a:spcBef>
                <a:spcPts val="0"/>
              </a:spcBef>
              <a:buSzPct val="100000"/>
              <a:buChar char="○"/>
              <a:defRPr sz="1600"/>
            </a:lvl2pPr>
            <a:lvl3pPr lvl="2" rtl="0">
              <a:spcBef>
                <a:spcPts val="0"/>
              </a:spcBef>
              <a:buSzPct val="100000"/>
              <a:buChar char="■"/>
              <a:defRPr sz="1600"/>
            </a:lvl3pPr>
            <a:lvl4pPr lvl="3" rtl="0">
              <a:spcBef>
                <a:spcPts val="0"/>
              </a:spcBef>
              <a:buSzPct val="100000"/>
              <a:buChar char="●"/>
              <a:defRPr sz="1600"/>
            </a:lvl4pPr>
            <a:lvl5pPr lvl="4" rtl="0">
              <a:spcBef>
                <a:spcPts val="0"/>
              </a:spcBef>
              <a:buSzPct val="100000"/>
              <a:buChar char="○"/>
              <a:defRPr sz="1600"/>
            </a:lvl5pPr>
            <a:lvl6pPr lvl="5" rtl="0">
              <a:spcBef>
                <a:spcPts val="0"/>
              </a:spcBef>
              <a:buSzPct val="100000"/>
              <a:buChar char="■"/>
              <a:defRPr sz="1600"/>
            </a:lvl6pPr>
            <a:lvl7pPr lvl="6" rtl="0">
              <a:spcBef>
                <a:spcPts val="0"/>
              </a:spcBef>
              <a:buSzPct val="100000"/>
              <a:buChar char="●"/>
              <a:defRPr sz="1600"/>
            </a:lvl7pPr>
            <a:lvl8pPr lvl="7" rtl="0">
              <a:spcBef>
                <a:spcPts val="0"/>
              </a:spcBef>
              <a:buSzPct val="100000"/>
              <a:buChar char="○"/>
              <a:defRPr sz="1600"/>
            </a:lvl8pPr>
            <a:lvl9pPr lvl="8" rtl="0">
              <a:spcBef>
                <a:spcPts val="0"/>
              </a:spcBef>
              <a:buSzPct val="1000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3043281" y="1600975"/>
            <a:ext cx="2094900" cy="2410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Char char="●"/>
              <a:defRPr sz="1600"/>
            </a:lvl1pPr>
            <a:lvl2pPr lvl="1" rtl="0">
              <a:spcBef>
                <a:spcPts val="0"/>
              </a:spcBef>
              <a:buSzPct val="100000"/>
              <a:buChar char="○"/>
              <a:defRPr sz="1600"/>
            </a:lvl2pPr>
            <a:lvl3pPr lvl="2" rtl="0">
              <a:spcBef>
                <a:spcPts val="0"/>
              </a:spcBef>
              <a:buSzPct val="100000"/>
              <a:buChar char="■"/>
              <a:defRPr sz="1600"/>
            </a:lvl3pPr>
            <a:lvl4pPr lvl="3" rtl="0">
              <a:spcBef>
                <a:spcPts val="0"/>
              </a:spcBef>
              <a:buSzPct val="100000"/>
              <a:buChar char="●"/>
              <a:defRPr sz="1600"/>
            </a:lvl4pPr>
            <a:lvl5pPr lvl="4" rtl="0">
              <a:spcBef>
                <a:spcPts val="0"/>
              </a:spcBef>
              <a:buSzPct val="100000"/>
              <a:buChar char="○"/>
              <a:defRPr sz="1600"/>
            </a:lvl5pPr>
            <a:lvl6pPr lvl="5" rtl="0">
              <a:spcBef>
                <a:spcPts val="0"/>
              </a:spcBef>
              <a:buSzPct val="100000"/>
              <a:buChar char="■"/>
              <a:defRPr sz="1600"/>
            </a:lvl6pPr>
            <a:lvl7pPr lvl="6" rtl="0">
              <a:spcBef>
                <a:spcPts val="0"/>
              </a:spcBef>
              <a:buSzPct val="100000"/>
              <a:buChar char="●"/>
              <a:defRPr sz="1600"/>
            </a:lvl7pPr>
            <a:lvl8pPr lvl="7" rtl="0">
              <a:spcBef>
                <a:spcPts val="0"/>
              </a:spcBef>
              <a:buSzPct val="100000"/>
              <a:buChar char="○"/>
              <a:defRPr sz="1600"/>
            </a:lvl8pPr>
            <a:lvl9pPr lvl="8" rtl="0">
              <a:spcBef>
                <a:spcPts val="0"/>
              </a:spcBef>
              <a:buSzPct val="1000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5245562" y="1600975"/>
            <a:ext cx="2094900" cy="2410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Char char="●"/>
              <a:defRPr sz="1600"/>
            </a:lvl1pPr>
            <a:lvl2pPr lvl="1" rtl="0">
              <a:spcBef>
                <a:spcPts val="0"/>
              </a:spcBef>
              <a:buSzPct val="100000"/>
              <a:buChar char="○"/>
              <a:defRPr sz="1600"/>
            </a:lvl2pPr>
            <a:lvl3pPr lvl="2" rtl="0">
              <a:spcBef>
                <a:spcPts val="0"/>
              </a:spcBef>
              <a:buSzPct val="100000"/>
              <a:buChar char="■"/>
              <a:defRPr sz="1600"/>
            </a:lvl3pPr>
            <a:lvl4pPr lvl="3" rtl="0">
              <a:spcBef>
                <a:spcPts val="0"/>
              </a:spcBef>
              <a:buSzPct val="100000"/>
              <a:buChar char="●"/>
              <a:defRPr sz="1600"/>
            </a:lvl4pPr>
            <a:lvl5pPr lvl="4" rtl="0">
              <a:spcBef>
                <a:spcPts val="0"/>
              </a:spcBef>
              <a:buSzPct val="100000"/>
              <a:buChar char="○"/>
              <a:defRPr sz="1600"/>
            </a:lvl5pPr>
            <a:lvl6pPr lvl="5" rtl="0">
              <a:spcBef>
                <a:spcPts val="0"/>
              </a:spcBef>
              <a:buSzPct val="100000"/>
              <a:buChar char="■"/>
              <a:defRPr sz="1600"/>
            </a:lvl6pPr>
            <a:lvl7pPr lvl="6" rtl="0">
              <a:spcBef>
                <a:spcPts val="0"/>
              </a:spcBef>
              <a:buSzPct val="100000"/>
              <a:buChar char="●"/>
              <a:defRPr sz="1600"/>
            </a:lvl7pPr>
            <a:lvl8pPr lvl="7" rtl="0">
              <a:spcBef>
                <a:spcPts val="0"/>
              </a:spcBef>
              <a:buSzPct val="100000"/>
              <a:buChar char="○"/>
              <a:defRPr sz="1600"/>
            </a:lvl8pPr>
            <a:lvl9pPr lvl="8" rtl="0">
              <a:spcBef>
                <a:spcPts val="0"/>
              </a:spcBef>
              <a:buSzPct val="1000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1" name="Shape 51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499" cy="409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5" name="Shape 55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841000" y="4025300"/>
            <a:ext cx="7845899" cy="519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360"/>
              </a:spcBef>
              <a:buChar char="●"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C34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741100"/>
            <a:ext cx="5185199" cy="47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352550"/>
            <a:ext cx="5185199" cy="22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None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spcBef>
                <a:spcPts val="480"/>
              </a:spcBef>
              <a:buNone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>
              <a:spcBef>
                <a:spcPts val="480"/>
              </a:spcBef>
              <a:buNone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buChar char="●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buChar char="○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buChar char="■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buChar char="●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buChar char="○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buChar char="■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251600" y="1044175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251600" y="2122449"/>
            <a:ext cx="6640799" cy="232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None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>
              <a:spcBef>
                <a:spcPts val="480"/>
              </a:spcBef>
              <a:buNone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>
              <a:spcBef>
                <a:spcPts val="480"/>
              </a:spcBef>
              <a:buNone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/>
              <a:buChar char="●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/>
              <a:buChar char="○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/>
              <a:buChar char="■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/>
              <a:buChar char="●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/>
              <a:buChar char="○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/>
              <a:buChar char="■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6819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86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F50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78"/>
          <p:cNvSpPr txBox="1">
            <a:spLocks/>
          </p:cNvSpPr>
          <p:nvPr/>
        </p:nvSpPr>
        <p:spPr>
          <a:xfrm>
            <a:off x="1217398" y="174613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دنیا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grpSp>
        <p:nvGrpSpPr>
          <p:cNvPr id="24" name="Shape 149"/>
          <p:cNvGrpSpPr/>
          <p:nvPr/>
        </p:nvGrpSpPr>
        <p:grpSpPr>
          <a:xfrm>
            <a:off x="251520" y="276255"/>
            <a:ext cx="443238" cy="443238"/>
            <a:chOff x="5941025" y="3634400"/>
            <a:chExt cx="467650" cy="467650"/>
          </a:xfrm>
        </p:grpSpPr>
        <p:sp>
          <p:nvSpPr>
            <p:cNvPr id="25" name="Shape 150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0" t="0" r="0" b="0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151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0" t="0" r="0" b="0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152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0" t="0" r="0" b="0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153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0" t="0" r="0" b="0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154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0" t="0" r="0" b="0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155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0" t="0" r="0" b="0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1" name="Shape 139"/>
          <p:cNvSpPr txBox="1">
            <a:spLocks/>
          </p:cNvSpPr>
          <p:nvPr/>
        </p:nvSpPr>
        <p:spPr>
          <a:xfrm>
            <a:off x="0" y="757491"/>
            <a:ext cx="7236296" cy="39604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>
              <a:lnSpc>
                <a:spcPct val="150000"/>
              </a:lnSpc>
            </a:pPr>
            <a:r>
              <a:rPr lang="fa-IR" sz="1800" b="1" dirty="0" smtClean="0">
                <a:cs typeface="B Nazanin" panose="00000400000000000000" pitchFamily="2" charset="-78"/>
              </a:rPr>
              <a:t>3</a:t>
            </a:r>
            <a:r>
              <a:rPr lang="fa-IR" sz="1800" b="1" dirty="0">
                <a:cs typeface="B Nazanin" panose="00000400000000000000" pitchFamily="2" charset="-78"/>
              </a:rPr>
              <a:t>. </a:t>
            </a:r>
            <a:r>
              <a:rPr lang="fa-IR" sz="1800" b="1" dirty="0" smtClean="0">
                <a:cs typeface="B Nazanin" panose="00000400000000000000" pitchFamily="2" charset="-78"/>
              </a:rPr>
              <a:t>حوادث </a:t>
            </a:r>
            <a:r>
              <a:rPr lang="fa-IR" sz="1800" b="1" dirty="0">
                <a:cs typeface="B Nazanin" panose="00000400000000000000" pitchFamily="2" charset="-78"/>
              </a:rPr>
              <a:t>و بلایای دهه ی </a:t>
            </a:r>
            <a:r>
              <a:rPr lang="fa-IR" sz="1800" b="1" dirty="0" smtClean="0">
                <a:cs typeface="B Nazanin" panose="00000400000000000000" pitchFamily="2" charset="-78"/>
              </a:rPr>
              <a:t>80 </a:t>
            </a:r>
            <a:r>
              <a:rPr lang="fa-IR" sz="1800" b="1" dirty="0">
                <a:cs typeface="B Nazanin" panose="00000400000000000000" pitchFamily="2" charset="-78"/>
              </a:rPr>
              <a:t>میلادی نشان </a:t>
            </a:r>
            <a:r>
              <a:rPr lang="fa-IR" sz="1800" b="1" dirty="0" smtClean="0">
                <a:cs typeface="B Nazanin" panose="00000400000000000000" pitchFamily="2" charset="-78"/>
              </a:rPr>
              <a:t>دهنده </a:t>
            </a:r>
            <a:r>
              <a:rPr lang="fa-IR" sz="1800" b="1" dirty="0">
                <a:cs typeface="B Nazanin" panose="00000400000000000000" pitchFamily="2" charset="-78"/>
              </a:rPr>
              <a:t>آن بود که رویکرد علمی و مهندسی برای مقابله با حوادث و بلایا کافی نبوده و اساسا </a:t>
            </a: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بر عوامل و متغیر های انسانی </a:t>
            </a:r>
            <a:r>
              <a:rPr lang="fa-IR" sz="1800" b="1" dirty="0">
                <a:cs typeface="B Nazanin" panose="00000400000000000000" pitchFamily="2" charset="-78"/>
              </a:rPr>
              <a:t>در پیشگیری و مقابله با حوادث توجه کافی نشده </a:t>
            </a:r>
            <a:r>
              <a:rPr lang="fa-IR" sz="1800" b="1" dirty="0" smtClean="0">
                <a:cs typeface="B Nazanin" panose="00000400000000000000" pitchFamily="2" charset="-78"/>
              </a:rPr>
              <a:t>است.</a:t>
            </a:r>
          </a:p>
          <a:p>
            <a:pPr algn="just" rtl="1">
              <a:lnSpc>
                <a:spcPct val="200000"/>
              </a:lnSpc>
            </a:pPr>
            <a:r>
              <a:rPr lang="fa-IR" sz="1800" b="1" dirty="0" smtClean="0">
                <a:cs typeface="B Nazanin" panose="00000400000000000000" pitchFamily="2" charset="-78"/>
              </a:rPr>
              <a:t>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مرحله سوم: </a:t>
            </a:r>
            <a:r>
              <a:rPr lang="fa-IR" sz="1800" b="1" dirty="0" smtClean="0">
                <a:cs typeface="B Nazanin" panose="00000400000000000000" pitchFamily="2" charset="-78"/>
              </a:rPr>
              <a:t>در نتیجه مرحله </a:t>
            </a:r>
            <a:r>
              <a:rPr lang="fa-IR" sz="1800" b="1" dirty="0">
                <a:cs typeface="B Nazanin" panose="00000400000000000000" pitchFamily="2" charset="-78"/>
              </a:rPr>
              <a:t>و رویکرد سوم به نام </a:t>
            </a: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رویکرد اجتماعی مدیریت بحران </a:t>
            </a:r>
            <a:r>
              <a:rPr lang="fa-IR" sz="1800" b="1" dirty="0">
                <a:cs typeface="B Nazanin" panose="00000400000000000000" pitchFamily="2" charset="-78"/>
              </a:rPr>
              <a:t>از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اواخر دهه </a:t>
            </a:r>
            <a:r>
              <a:rPr lang="fa-IR" sz="1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1980 </a:t>
            </a:r>
            <a:r>
              <a:rPr lang="fa-IR" sz="1800" b="1" dirty="0">
                <a:cs typeface="B Nazanin" panose="00000400000000000000" pitchFamily="2" charset="-78"/>
              </a:rPr>
              <a:t>و اوایل دهه </a:t>
            </a:r>
            <a:r>
              <a:rPr lang="fa-IR" sz="1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1990</a:t>
            </a:r>
            <a:r>
              <a:rPr lang="fa-IR" sz="1800" b="1" dirty="0" smtClean="0">
                <a:cs typeface="B Nazanin" panose="00000400000000000000" pitchFamily="2" charset="-78"/>
              </a:rPr>
              <a:t> </a:t>
            </a:r>
            <a:r>
              <a:rPr lang="fa-IR" sz="1800" b="1" dirty="0">
                <a:cs typeface="B Nazanin" panose="00000400000000000000" pitchFamily="2" charset="-78"/>
              </a:rPr>
              <a:t>میلادی بتدریج در سطح جهانی شکل </a:t>
            </a:r>
            <a:r>
              <a:rPr lang="fa-IR" sz="1800" b="1" dirty="0" smtClean="0">
                <a:cs typeface="B Nazanin" panose="00000400000000000000" pitchFamily="2" charset="-78"/>
              </a:rPr>
              <a:t>گرفت.</a:t>
            </a:r>
          </a:p>
          <a:p>
            <a:pPr algn="just" rtl="1">
              <a:lnSpc>
                <a:spcPct val="200000"/>
              </a:lnSpc>
            </a:pPr>
            <a:r>
              <a:rPr lang="fa-IR" sz="1800" b="1" dirty="0" smtClean="0">
                <a:cs typeface="B Nazanin" panose="00000400000000000000" pitchFamily="2" charset="-78"/>
              </a:rPr>
              <a:t> </a:t>
            </a:r>
            <a:r>
              <a:rPr lang="fa-IR" sz="1800" b="1" dirty="0">
                <a:cs typeface="B Nazanin" panose="00000400000000000000" pitchFamily="2" charset="-78"/>
              </a:rPr>
              <a:t>این رویکرد که تاکید اصلی را </a:t>
            </a:r>
            <a:r>
              <a:rPr lang="fa-IR" sz="1800" b="1" dirty="0">
                <a:solidFill>
                  <a:srgbClr val="7030A0"/>
                </a:solidFill>
                <a:cs typeface="B Nazanin" panose="00000400000000000000" pitchFamily="2" charset="-78"/>
              </a:rPr>
              <a:t>بر کاهش خطرپذیری محیط فردی و اجتماعی انسان در برابر حوادث و بلایای طبیعی </a:t>
            </a:r>
            <a:r>
              <a:rPr lang="fa-IR" sz="1800" b="1" dirty="0">
                <a:cs typeface="B Nazanin" panose="00000400000000000000" pitchFamily="2" charset="-78"/>
              </a:rPr>
              <a:t>قرار می </a:t>
            </a:r>
            <a:r>
              <a:rPr lang="fa-IR" sz="1800" b="1" dirty="0" smtClean="0">
                <a:cs typeface="B Nazanin" panose="00000400000000000000" pitchFamily="2" charset="-78"/>
              </a:rPr>
              <a:t>دهد؛ </a:t>
            </a:r>
            <a:r>
              <a:rPr lang="fa-IR" sz="1800" b="1" dirty="0">
                <a:cs typeface="B Nazanin" panose="00000400000000000000" pitchFamily="2" charset="-78"/>
              </a:rPr>
              <a:t>هم اکنون رویکرد غالب و فراگیر در سطح بین الملل و بسیاری از کشور های جهان </a:t>
            </a:r>
            <a:r>
              <a:rPr lang="fa-IR" sz="1800" b="1" dirty="0" smtClean="0">
                <a:cs typeface="B Nazanin" panose="00000400000000000000" pitchFamily="2" charset="-78"/>
              </a:rPr>
              <a:t>است.</a:t>
            </a:r>
            <a:endParaRPr lang="fa-IR" sz="18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879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8"/>
          <p:cNvSpPr txBox="1">
            <a:spLocks/>
          </p:cNvSpPr>
          <p:nvPr/>
        </p:nvSpPr>
        <p:spPr>
          <a:xfrm>
            <a:off x="1115616" y="267494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دنیا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87574"/>
            <a:ext cx="723629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مطالعه مدیریت بحران با بلایای صنعتی و زیست محیطی در مقیاس بزرگ در دهه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1980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سرچشمه گرفت.</a:t>
            </a:r>
          </a:p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موضوع </a:t>
            </a:r>
            <a:r>
              <a:rPr lang="ar-SA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مدیریت بحران در بلایای طبیعی </a:t>
            </a:r>
            <a:r>
              <a:rPr lang="ar-SA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اولین بار در سال </a:t>
            </a:r>
            <a:r>
              <a:rPr lang="ar-SA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1989</a:t>
            </a:r>
            <a:r>
              <a:rPr lang="ar-SA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در هشتمین کنفرانس جهانی زلزله در آمریکا توسط دکتر </a:t>
            </a:r>
            <a:r>
              <a:rPr lang="ar-SA" sz="1800" b="1" dirty="0">
                <a:solidFill>
                  <a:srgbClr val="7030A0"/>
                </a:solidFill>
                <a:cs typeface="B Nazanin" panose="00000400000000000000" pitchFamily="2" charset="-78"/>
              </a:rPr>
              <a:t>فرانس پریس </a:t>
            </a:r>
            <a:r>
              <a:rPr lang="ar-SA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مطرح شد.</a:t>
            </a:r>
            <a:endParaRPr lang="fa-IR" sz="18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آلفونسو گونزالس-هررو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و </a:t>
            </a: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کورنلیوس پرات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در اواخر سال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1990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یک مدل مدیریت بحران ایجاد کردند که در آن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سه مرحله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را در مدیریت بحران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نشان می داد:</a:t>
            </a:r>
            <a:endParaRPr lang="fa-IR" sz="18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الف) تهدیدی برای سازمان</a:t>
            </a:r>
          </a:p>
          <a:p>
            <a:pPr algn="just" rtl="1">
              <a:lnSpc>
                <a:spcPct val="150000"/>
              </a:lnSpc>
            </a:pPr>
            <a:r>
              <a:rPr lang="fa-IR" sz="18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ب</a:t>
            </a: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) عنصر غافلگیری</a:t>
            </a:r>
          </a:p>
          <a:p>
            <a:pPr algn="just" rtl="1">
              <a:lnSpc>
                <a:spcPct val="150000"/>
              </a:lnSpc>
            </a:pPr>
            <a:r>
              <a:rPr lang="fa-IR" sz="18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ج</a:t>
            </a: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) زمان کوتاه تصمیم </a:t>
            </a:r>
            <a:r>
              <a:rPr lang="fa-IR" sz="18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گیری</a:t>
            </a:r>
            <a:endParaRPr lang="en-US" sz="18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584897"/>
            <a:ext cx="2088232" cy="1250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4835723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Alfonso Gonzalez-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Herrero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401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F50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 txBox="1">
            <a:spLocks/>
          </p:cNvSpPr>
          <p:nvPr/>
        </p:nvSpPr>
        <p:spPr>
          <a:xfrm>
            <a:off x="0" y="843558"/>
            <a:ext cx="7236296" cy="39604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ar-SA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سازمان ملل دهه </a:t>
            </a:r>
            <a:r>
              <a:rPr lang="ar-SA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1990</a:t>
            </a:r>
            <a:r>
              <a:rPr lang="ar-SA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 را به عنوان دهه بین المللی برای کاهش بلایای </a:t>
            </a:r>
            <a:r>
              <a:rPr lang="ar-SA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طبیع</a:t>
            </a: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ی</a:t>
            </a:r>
            <a:r>
              <a:rPr lang="ar-SA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IDNDR</a:t>
            </a:r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ar-SA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نامگذاری </a:t>
            </a:r>
            <a:r>
              <a:rPr lang="ar-SA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کرد. </a:t>
            </a:r>
            <a:endParaRPr lang="fa-IR" sz="2000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International Decade for Natural Disaster Reduction</a:t>
            </a:r>
            <a:endParaRPr lang="fa-IR" sz="2000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ar-SA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 </a:t>
            </a:r>
            <a:r>
              <a:rPr lang="ar-SA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سال </a:t>
            </a:r>
            <a:r>
              <a:rPr lang="ar-SA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1995</a:t>
            </a:r>
            <a:r>
              <a:rPr lang="ar-SA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، وزارت کشاورزی و تعاون، که اسماً مسئول مدیریت بلایا در هند است، مرکز ملی مدیریت بلایا را ایجاد کرد. </a:t>
            </a:r>
            <a:br>
              <a:rPr lang="ar-SA" sz="20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</a:p>
        </p:txBody>
      </p:sp>
      <p:sp>
        <p:nvSpPr>
          <p:cNvPr id="7" name="Shape 78"/>
          <p:cNvSpPr txBox="1">
            <a:spLocks/>
          </p:cNvSpPr>
          <p:nvPr/>
        </p:nvSpPr>
        <p:spPr>
          <a:xfrm>
            <a:off x="1115616" y="154662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دنیا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530867"/>
            <a:ext cx="2435721" cy="141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96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4336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0" y="853722"/>
            <a:ext cx="7236296" cy="423830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 algn="just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در ژانویه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2005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بیش از 4000 نفر از نمایندگان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دولت ها،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سازمان های غیر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دولتی،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مراکز علمی و بخش خصوصی در </a:t>
            </a:r>
            <a:r>
              <a:rPr lang="fa-IR" sz="1800" b="1" dirty="0" smtClean="0">
                <a:solidFill>
                  <a:srgbClr val="00B050"/>
                </a:solidFill>
                <a:cs typeface="B Nazanin" panose="00000400000000000000" pitchFamily="2" charset="-78"/>
              </a:rPr>
              <a:t>دومین کنفرانس </a:t>
            </a: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کاهش بلایا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در کوبه ژاپن گرد هم آمدند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</a:p>
          <a:p>
            <a:pPr marL="285750" lvl="0" indent="-285750" algn="just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در این مراسم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آغاز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طرح ده ساله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هیوگو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از سال 2005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تا 2015 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ایجاد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سرعت عمل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در برابر بلایا در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ملت ها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و جوامع  بوسیله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168 کشور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پذیرفته شد،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که بطور پایدار تلفات ناشی از بلایا را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تا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2015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کاهش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دهند.</a:t>
            </a:r>
            <a:r>
              <a:rPr lang="fa-IR" sz="18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پنج </a:t>
            </a: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اولویت ویژه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برای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چارچوب عمل هیوگو شناسایی شدند:</a:t>
            </a:r>
            <a:endParaRPr lang="fa-IR" sz="18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lvl="0" algn="just" rtl="1">
              <a:lnSpc>
                <a:spcPct val="150000"/>
              </a:lnSpc>
              <a:buNone/>
            </a:pPr>
            <a:r>
              <a:rPr lang="fa-IR" sz="1800" b="1" dirty="0">
                <a:solidFill>
                  <a:srgbClr val="002060"/>
                </a:solidFill>
                <a:cs typeface="B Nazanin" panose="00000400000000000000" pitchFamily="2" charset="-78"/>
              </a:rPr>
              <a:t>1. کاهش خطر بلایا یک اولویت </a:t>
            </a:r>
            <a:r>
              <a:rPr lang="fa-IR" sz="18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باشد</a:t>
            </a:r>
            <a:endParaRPr lang="fa-IR" sz="1800" b="1" dirty="0">
              <a:solidFill>
                <a:srgbClr val="002060"/>
              </a:solidFill>
              <a:cs typeface="B Nazanin" panose="00000400000000000000" pitchFamily="2" charset="-78"/>
            </a:endParaRPr>
          </a:p>
          <a:p>
            <a:pPr lvl="0" algn="just" rtl="1">
              <a:lnSpc>
                <a:spcPct val="150000"/>
              </a:lnSpc>
              <a:buNone/>
            </a:pPr>
            <a:r>
              <a:rPr lang="fa-IR" sz="1800" b="1" dirty="0">
                <a:solidFill>
                  <a:srgbClr val="002060"/>
                </a:solidFill>
                <a:cs typeface="B Nazanin" panose="00000400000000000000" pitchFamily="2" charset="-78"/>
              </a:rPr>
              <a:t>2. بهبود اطلاعات و هشدار زود هنگام نسبت به </a:t>
            </a:r>
            <a:r>
              <a:rPr lang="fa-IR" sz="18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خطر</a:t>
            </a:r>
            <a:endParaRPr lang="fa-IR" sz="1800" b="1" dirty="0">
              <a:solidFill>
                <a:srgbClr val="002060"/>
              </a:solidFill>
              <a:cs typeface="B Nazanin" panose="00000400000000000000" pitchFamily="2" charset="-78"/>
            </a:endParaRPr>
          </a:p>
          <a:p>
            <a:pPr lvl="0" algn="just" rtl="1">
              <a:lnSpc>
                <a:spcPct val="150000"/>
              </a:lnSpc>
              <a:buNone/>
            </a:pPr>
            <a:r>
              <a:rPr lang="fa-IR" sz="1800" b="1" dirty="0">
                <a:solidFill>
                  <a:srgbClr val="002060"/>
                </a:solidFill>
                <a:cs typeface="B Nazanin" panose="00000400000000000000" pitchFamily="2" charset="-78"/>
              </a:rPr>
              <a:t>3. ایجاد فرهنگ ایمنی </a:t>
            </a:r>
            <a:r>
              <a:rPr lang="fa-IR" sz="18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و سرعت عمل</a:t>
            </a:r>
            <a:endParaRPr lang="fa-IR" sz="1800" b="1" dirty="0">
              <a:solidFill>
                <a:srgbClr val="002060"/>
              </a:solidFill>
              <a:cs typeface="B Nazanin" panose="00000400000000000000" pitchFamily="2" charset="-78"/>
            </a:endParaRPr>
          </a:p>
          <a:p>
            <a:pPr lvl="0" algn="just" rtl="1">
              <a:lnSpc>
                <a:spcPct val="150000"/>
              </a:lnSpc>
              <a:buNone/>
            </a:pPr>
            <a:r>
              <a:rPr lang="fa-IR" sz="1800" b="1" dirty="0">
                <a:solidFill>
                  <a:srgbClr val="002060"/>
                </a:solidFill>
                <a:cs typeface="B Nazanin" panose="00000400000000000000" pitchFamily="2" charset="-78"/>
              </a:rPr>
              <a:t>4. کاهش خطر در بخش های کلیدی</a:t>
            </a:r>
          </a:p>
          <a:p>
            <a:pPr lvl="0" algn="just" rtl="1">
              <a:lnSpc>
                <a:spcPct val="150000"/>
              </a:lnSpc>
              <a:buNone/>
            </a:pPr>
            <a:r>
              <a:rPr lang="fa-IR" sz="1800" b="1" dirty="0">
                <a:solidFill>
                  <a:srgbClr val="002060"/>
                </a:solidFill>
                <a:cs typeface="B Nazanin" panose="00000400000000000000" pitchFamily="2" charset="-78"/>
              </a:rPr>
              <a:t>5. تقویت آمادگی برای واکنش و </a:t>
            </a:r>
            <a:r>
              <a:rPr lang="fa-IR" sz="18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پاسخ</a:t>
            </a:r>
            <a:endParaRPr lang="en" sz="18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grpSp>
        <p:nvGrpSpPr>
          <p:cNvPr id="404" name="Shape 404"/>
          <p:cNvGrpSpPr/>
          <p:nvPr/>
        </p:nvGrpSpPr>
        <p:grpSpPr>
          <a:xfrm>
            <a:off x="539552" y="216856"/>
            <a:ext cx="449032" cy="449032"/>
            <a:chOff x="2594050" y="1631825"/>
            <a:chExt cx="439625" cy="439625"/>
          </a:xfrm>
        </p:grpSpPr>
        <p:sp>
          <p:nvSpPr>
            <p:cNvPr id="405" name="Shape 405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" name="Shape 78"/>
          <p:cNvSpPr txBox="1">
            <a:spLocks/>
          </p:cNvSpPr>
          <p:nvPr/>
        </p:nvSpPr>
        <p:spPr>
          <a:xfrm>
            <a:off x="1115616" y="154662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دنیا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137126"/>
            <a:ext cx="2808312" cy="195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58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722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>
            <a:spLocks/>
          </p:cNvSpPr>
          <p:nvPr/>
        </p:nvSpPr>
        <p:spPr>
          <a:xfrm>
            <a:off x="107504" y="1131590"/>
            <a:ext cx="7200800" cy="39604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ar-SA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 سال </a:t>
            </a:r>
            <a:r>
              <a:rPr lang="ar-SA" sz="1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2006</a:t>
            </a:r>
            <a:r>
              <a:rPr lang="ar-SA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تعدادی از متخصصان مدیریت بحران در دانشگاه تورنتو کانادا گرد آمدند تا یک الگوی جامع و یکپارچه </a:t>
            </a:r>
            <a:r>
              <a:rPr lang="ar-SA" sz="1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مدیریت بحران </a:t>
            </a:r>
            <a:r>
              <a:rPr lang="ar-SA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را تعیین کنند که الگوی سطح بندی با سلسله مراتبی توسط آقای ایان دیویس ارایه گردید که شامل 4 سطح بوده:</a:t>
            </a:r>
            <a:br>
              <a:rPr lang="ar-SA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ar-SA" sz="18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1-اصل الگوی اخلاقی</a:t>
            </a:r>
            <a:br>
              <a:rPr lang="ar-SA" sz="1800" b="1" dirty="0" smtClean="0">
                <a:solidFill>
                  <a:srgbClr val="0070C0"/>
                </a:solidFill>
                <a:cs typeface="B Nazanin" panose="00000400000000000000" pitchFamily="2" charset="-78"/>
              </a:rPr>
            </a:br>
            <a:r>
              <a:rPr lang="ar-SA" sz="18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2-اصل الگوی استراتژیک</a:t>
            </a:r>
            <a:br>
              <a:rPr lang="ar-SA" sz="1800" b="1" dirty="0" smtClean="0">
                <a:solidFill>
                  <a:srgbClr val="0070C0"/>
                </a:solidFill>
                <a:cs typeface="B Nazanin" panose="00000400000000000000" pitchFamily="2" charset="-78"/>
              </a:rPr>
            </a:br>
            <a:r>
              <a:rPr lang="ar-SA" sz="18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3-اصل الگوی تاکتیکی</a:t>
            </a:r>
            <a:br>
              <a:rPr lang="ar-SA" sz="1800" b="1" dirty="0" smtClean="0">
                <a:solidFill>
                  <a:srgbClr val="0070C0"/>
                </a:solidFill>
                <a:cs typeface="B Nazanin" panose="00000400000000000000" pitchFamily="2" charset="-78"/>
              </a:rPr>
            </a:br>
            <a:r>
              <a:rPr lang="ar-SA" sz="18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4-اصل الگوی اجرایی</a:t>
            </a:r>
            <a:endParaRPr lang="en-US" sz="1800" b="1" dirty="0">
              <a:solidFill>
                <a:srgbClr val="0070C0"/>
              </a:solidFill>
              <a:cs typeface="B Nazanin" panose="00000400000000000000" pitchFamily="2" charset="-78"/>
            </a:endParaRPr>
          </a:p>
        </p:txBody>
      </p:sp>
      <p:sp>
        <p:nvSpPr>
          <p:cNvPr id="4" name="Shape 78"/>
          <p:cNvSpPr txBox="1">
            <a:spLocks/>
          </p:cNvSpPr>
          <p:nvPr/>
        </p:nvSpPr>
        <p:spPr>
          <a:xfrm>
            <a:off x="1115616" y="267494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دنیا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6" y="2960757"/>
            <a:ext cx="288032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95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862" y="609600"/>
            <a:ext cx="5248275" cy="3924300"/>
          </a:xfrm>
          <a:prstGeom prst="rect">
            <a:avLst/>
          </a:prstGeom>
        </p:spPr>
      </p:pic>
      <p:sp>
        <p:nvSpPr>
          <p:cNvPr id="7" name="Shape 78"/>
          <p:cNvSpPr txBox="1">
            <a:spLocks/>
          </p:cNvSpPr>
          <p:nvPr/>
        </p:nvSpPr>
        <p:spPr>
          <a:xfrm>
            <a:off x="1947862" y="64720"/>
            <a:ext cx="5248275" cy="54488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ایران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7080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1E63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32747" y="724514"/>
            <a:ext cx="7128791" cy="43675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ایران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جزو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10 کشور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بحران خیز جهان </a:t>
            </a: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است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از نظر آمار وقوع حوادث </a:t>
            </a: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طبیعی در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مقام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ششم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 جهانی قرار گرفته است. </a:t>
            </a:r>
            <a:endParaRPr lang="fa-IR" sz="1600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90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%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جمعیت کشور در </a:t>
            </a: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معرض خطرات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ناشی از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سیل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و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 زلزله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قرار دارند</a:t>
            </a: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ایران از نظر وقوع بلایا همیشه رتبه بین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10-5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 جهانی را </a:t>
            </a: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داشته است.</a:t>
            </a:r>
            <a:endParaRPr lang="fa-IR" sz="16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از 40 نوع بلای طبیعی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31 نوع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آن در ایران رخ می </a:t>
            </a: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دهد.</a:t>
            </a:r>
            <a:endParaRPr lang="fa-IR" sz="16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حدود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70%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مناطق کشور در معرض خطر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زلزله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 قرار </a:t>
            </a: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دارند.</a:t>
            </a:r>
            <a:endParaRPr lang="fa-IR" sz="16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طی 90 سال گذشته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90 زلزله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مهم </a:t>
            </a: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رخ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داده که </a:t>
            </a: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18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 مورد آن قدرت </a:t>
            </a:r>
            <a:r>
              <a:rPr lang="fa-IR" sz="1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بین 8-7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ریشتر را داشته </a:t>
            </a: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اند.</a:t>
            </a:r>
            <a:endParaRPr lang="fa-IR" sz="16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50%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مناطق در معرض </a:t>
            </a: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سیل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 قرار دارند و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20%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 از بلایای طبیعی سیل است.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خسارت ناشی از سیل روزانه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300 میلون تومان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برآورد </a:t>
            </a: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شد.</a:t>
            </a:r>
            <a:endParaRPr lang="fa-IR" sz="16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خشکسالی روزانه حدود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100 میلون تومان 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خسارت ایجاد می </a:t>
            </a: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کند.</a:t>
            </a:r>
            <a:endParaRPr lang="fa-IR" sz="16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زلزله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، </a:t>
            </a:r>
            <a:r>
              <a:rPr lang="fa-IR" sz="1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خشكسالي</a:t>
            </a: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، </a:t>
            </a:r>
            <a:r>
              <a:rPr lang="fa-IR" sz="1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سيل </a:t>
            </a: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و</a:t>
            </a:r>
            <a:r>
              <a:rPr lang="fa-IR" sz="1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16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کم آبی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مهم ترين بحران هاي ايجاد شده از نظر مرگ و مير، خسارت اقتصادي و جمعيت قرباني در ایران </a:t>
            </a: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است.</a:t>
            </a:r>
            <a:endParaRPr lang="fa-IR" sz="16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a-IR" sz="1600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" sz="1600" b="1" dirty="0">
              <a:solidFill>
                <a:schemeClr val="tx1"/>
              </a:solidFill>
              <a:highlight>
                <a:srgbClr val="607D8B"/>
              </a:highlight>
              <a:cs typeface="B Nazanin" panose="00000400000000000000" pitchFamily="2" charset="-78"/>
            </a:endParaRPr>
          </a:p>
        </p:txBody>
      </p:sp>
      <p:grpSp>
        <p:nvGrpSpPr>
          <p:cNvPr id="417" name="Shape 417"/>
          <p:cNvGrpSpPr/>
          <p:nvPr/>
        </p:nvGrpSpPr>
        <p:grpSpPr>
          <a:xfrm>
            <a:off x="643959" y="295460"/>
            <a:ext cx="449032" cy="449032"/>
            <a:chOff x="2594050" y="1631825"/>
            <a:chExt cx="439625" cy="439625"/>
          </a:xfrm>
        </p:grpSpPr>
        <p:sp>
          <p:nvSpPr>
            <p:cNvPr id="418" name="Shape 41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" name="Shape 78"/>
          <p:cNvSpPr txBox="1">
            <a:spLocks noGrp="1"/>
          </p:cNvSpPr>
          <p:nvPr>
            <p:ph type="title"/>
          </p:nvPr>
        </p:nvSpPr>
        <p:spPr>
          <a:xfrm>
            <a:off x="1292011" y="129340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1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آمار بحران </a:t>
            </a:r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در ایران</a:t>
            </a:r>
            <a:endParaRPr lang="en" sz="2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7" y="1419622"/>
            <a:ext cx="1993404" cy="13289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304" y="129341"/>
            <a:ext cx="1624365" cy="121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08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C39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41000" y="267494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1"/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ایران</a:t>
            </a:r>
            <a:endParaRPr lang="en" sz="2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79" name="Shape 79"/>
          <p:cNvSpPr txBox="1"/>
          <p:nvPr/>
        </p:nvSpPr>
        <p:spPr>
          <a:xfrm>
            <a:off x="24072" y="843558"/>
            <a:ext cx="7200798" cy="37177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1450" lvl="0" indent="-171450" algn="r" rtl="1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اولین قانون در خصوص مدیریت بحران در ایران در سال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1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1286 هجری شمسی </a:t>
            </a:r>
            <a:r>
              <a:rPr lang="fa-IR" sz="1800" b="1" dirty="0" smtClean="0">
                <a:solidFill>
                  <a:srgbClr val="555555"/>
                </a:solidFill>
                <a:cs typeface="B Nazanin" panose="00000400000000000000" pitchFamily="2" charset="-78"/>
              </a:rPr>
              <a:t>در </a:t>
            </a:r>
            <a:r>
              <a:rPr lang="fa-IR" sz="1800" b="1" dirty="0">
                <a:solidFill>
                  <a:srgbClr val="555555"/>
                </a:solidFill>
                <a:cs typeface="B Nazanin" panose="00000400000000000000" pitchFamily="2" charset="-78"/>
              </a:rPr>
              <a:t>دوره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قاجاریه برای "</a:t>
            </a: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حمایت از قربانیان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" ابلاغ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شد. </a:t>
            </a:r>
          </a:p>
          <a:p>
            <a:pPr marL="171450" lvl="0" indent="-171450" algn="r" rtl="1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که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بر اساس این قانون، "</a:t>
            </a: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وزارت داخله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" موظف به </a:t>
            </a: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کمک به قربانیان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بود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</a:p>
          <a:p>
            <a:pPr marL="171450" lvl="0" indent="-171450" algn="r" rtl="1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fa-IR" sz="1800" b="1" dirty="0">
                <a:solidFill>
                  <a:schemeClr val="tx1"/>
                </a:solidFill>
                <a:latin typeface="Karla"/>
                <a:ea typeface="Karla"/>
                <a:cs typeface="B Nazanin" panose="00000400000000000000" pitchFamily="2" charset="-78"/>
                <a:sym typeface="Karla"/>
              </a:rPr>
              <a:t>در سال </a:t>
            </a:r>
            <a:r>
              <a:rPr lang="fa-IR" sz="1800" b="1" dirty="0" smtClean="0">
                <a:solidFill>
                  <a:srgbClr val="FF0000"/>
                </a:solidFill>
                <a:latin typeface="Karla"/>
                <a:ea typeface="Karla"/>
                <a:cs typeface="B Nazanin" panose="00000400000000000000" pitchFamily="2" charset="-78"/>
                <a:sym typeface="Karla"/>
              </a:rPr>
              <a:t>1302</a:t>
            </a:r>
            <a:r>
              <a:rPr lang="fa-IR" sz="1800" b="1" dirty="0" smtClean="0">
                <a:solidFill>
                  <a:srgbClr val="666666"/>
                </a:solidFill>
                <a:latin typeface="Karla"/>
                <a:ea typeface="Karla"/>
                <a:cs typeface="B Nazanin" panose="00000400000000000000" pitchFamily="2" charset="-78"/>
                <a:sym typeface="Karla"/>
              </a:rPr>
              <a:t>  </a:t>
            </a:r>
            <a:r>
              <a:rPr lang="fa-IR" sz="1800" b="1" dirty="0">
                <a:solidFill>
                  <a:schemeClr val="tx1"/>
                </a:solidFill>
                <a:latin typeface="Karla"/>
                <a:ea typeface="Karla"/>
                <a:cs typeface="B Nazanin" panose="00000400000000000000" pitchFamily="2" charset="-78"/>
                <a:sym typeface="Karla"/>
              </a:rPr>
              <a:t>به دنبال زلزله </a:t>
            </a:r>
            <a:r>
              <a:rPr lang="fa-IR" sz="1800" b="1" dirty="0">
                <a:solidFill>
                  <a:srgbClr val="0070C0"/>
                </a:solidFill>
                <a:latin typeface="Karla"/>
                <a:ea typeface="Karla"/>
                <a:cs typeface="B Nazanin" panose="00000400000000000000" pitchFamily="2" charset="-78"/>
                <a:sym typeface="Karla"/>
              </a:rPr>
              <a:t>تربت حیدریه </a:t>
            </a:r>
            <a:r>
              <a:rPr lang="fa-IR" sz="1800" b="1" dirty="0">
                <a:solidFill>
                  <a:schemeClr val="tx1"/>
                </a:solidFill>
                <a:latin typeface="Karla"/>
                <a:ea typeface="Karla"/>
                <a:cs typeface="B Nazanin" panose="00000400000000000000" pitchFamily="2" charset="-78"/>
                <a:sym typeface="Karla"/>
              </a:rPr>
              <a:t>که منجر به کشته شدن </a:t>
            </a:r>
            <a:r>
              <a:rPr lang="fa-IR" sz="1800" b="1" dirty="0">
                <a:solidFill>
                  <a:srgbClr val="C00000"/>
                </a:solidFill>
                <a:latin typeface="Karla"/>
                <a:ea typeface="Karla"/>
                <a:cs typeface="B Nazanin" panose="00000400000000000000" pitchFamily="2" charset="-78"/>
                <a:sym typeface="Karla"/>
              </a:rPr>
              <a:t>2200</a:t>
            </a:r>
            <a:r>
              <a:rPr lang="fa-IR" sz="1800" b="1" dirty="0">
                <a:solidFill>
                  <a:schemeClr val="tx1"/>
                </a:solidFill>
                <a:latin typeface="Karla"/>
                <a:ea typeface="Karla"/>
                <a:cs typeface="B Nazanin" panose="00000400000000000000" pitchFamily="2" charset="-78"/>
                <a:sym typeface="Karla"/>
              </a:rPr>
              <a:t> نفر شد، "</a:t>
            </a:r>
            <a:r>
              <a:rPr lang="fa-IR" sz="1800" b="1" dirty="0">
                <a:solidFill>
                  <a:srgbClr val="7030A0"/>
                </a:solidFill>
                <a:latin typeface="Karla"/>
                <a:ea typeface="Karla"/>
                <a:cs typeface="B Nazanin" panose="00000400000000000000" pitchFamily="2" charset="-78"/>
                <a:sym typeface="Karla"/>
              </a:rPr>
              <a:t>جمعیت شیر و خورشید ایران</a:t>
            </a:r>
            <a:r>
              <a:rPr lang="fa-IR" sz="1800" b="1" dirty="0">
                <a:solidFill>
                  <a:schemeClr val="tx1"/>
                </a:solidFill>
                <a:latin typeface="Karla"/>
                <a:ea typeface="Karla"/>
                <a:cs typeface="B Nazanin" panose="00000400000000000000" pitchFamily="2" charset="-78"/>
                <a:sym typeface="Karla"/>
              </a:rPr>
              <a:t>" تاسیس شد. </a:t>
            </a:r>
            <a:endParaRPr sz="1800" b="1" dirty="0">
              <a:solidFill>
                <a:schemeClr val="tx1"/>
              </a:solidFill>
              <a:latin typeface="Karla"/>
              <a:ea typeface="Karla"/>
              <a:cs typeface="B Nazanin" panose="00000400000000000000" pitchFamily="2" charset="-78"/>
              <a:sym typeface="Karl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03908">
            <a:off x="7292090" y="428418"/>
            <a:ext cx="1840975" cy="1380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95886"/>
            <a:ext cx="2139730" cy="120359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3B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4294967295"/>
          </p:nvPr>
        </p:nvSpPr>
        <p:spPr>
          <a:xfrm>
            <a:off x="0" y="1203598"/>
            <a:ext cx="7092280" cy="381642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algn="just" rt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نخستین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قانونی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که مستقیماً بر موضوع مدیریت بحران دلالت دارد، قانون مربوط به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تشکیل </a:t>
            </a:r>
            <a:r>
              <a:rPr lang="fa-IR" sz="1800" b="1" dirty="0" smtClean="0">
                <a:solidFill>
                  <a:srgbClr val="00B050"/>
                </a:solidFill>
                <a:cs typeface="B Nazanin" panose="00000400000000000000" pitchFamily="2" charset="-78"/>
              </a:rPr>
              <a:t>سازمان </a:t>
            </a: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دفاع غیرنظامی کشور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مصوب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1337</a:t>
            </a:r>
            <a:r>
              <a:rPr lang="fa-IR" sz="1800" b="1" dirty="0">
                <a:cs typeface="B Nazanin" panose="00000400000000000000" pitchFamily="2" charset="-78"/>
              </a:rPr>
              <a:t>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مبتنی بر </a:t>
            </a:r>
            <a:r>
              <a:rPr lang="fa-IR" sz="1800" b="1" dirty="0">
                <a:solidFill>
                  <a:srgbClr val="7030A0"/>
                </a:solidFill>
                <a:cs typeface="B Nazanin" panose="00000400000000000000" pitchFamily="2" charset="-78"/>
              </a:rPr>
              <a:t>سیستم سازمانی متمرکز در مدیریت بحران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است. </a:t>
            </a:r>
            <a:endParaRPr lang="fa-IR" sz="1800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lvl="0" indent="-342900" algn="just" rt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سازمان مذکور به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منظور:</a:t>
            </a:r>
          </a:p>
          <a:p>
            <a:pPr marL="285750" lvl="0" indent="-285750" algn="just" rtl="1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fa-IR" sz="18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حفظ </a:t>
            </a: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جان و مال افراد کشور از تعرضات هوایی و حوادث طبیعی و سوانح غیرمترقبه </a:t>
            </a:r>
            <a:endParaRPr lang="fa-IR" sz="1800" b="1" dirty="0" smtClean="0">
              <a:solidFill>
                <a:srgbClr val="0070C0"/>
              </a:solidFill>
              <a:cs typeface="B Nazanin" panose="00000400000000000000" pitchFamily="2" charset="-78"/>
            </a:endParaRPr>
          </a:p>
          <a:p>
            <a:pPr marL="285750" lvl="0" indent="-285750" algn="just" rtl="1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fa-IR" sz="18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 تقلیل اثرات </a:t>
            </a: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آن </a:t>
            </a:r>
            <a:endParaRPr lang="fa-IR" sz="1800" b="1" dirty="0" smtClean="0">
              <a:solidFill>
                <a:srgbClr val="0070C0"/>
              </a:solidFill>
              <a:cs typeface="B Nazanin" panose="00000400000000000000" pitchFamily="2" charset="-78"/>
            </a:endParaRPr>
          </a:p>
          <a:p>
            <a:pPr marL="285750" lvl="0" indent="-285750" algn="just" rtl="1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fa-IR" sz="18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 </a:t>
            </a: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همچنین تقویت روحیه و ایجاد علایق و همکاري متقابل بین افراد در مواقع غیرعادي و اضطراري </a:t>
            </a:r>
            <a:r>
              <a:rPr lang="fa-IR" sz="18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 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تأسیس گردید.</a:t>
            </a:r>
          </a:p>
          <a:p>
            <a:pPr marL="342900" lvl="0" indent="-342900" algn="just" rt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در هر محل تحت نظر مستقیم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 استاندار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و یا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فرماندار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انجام وظیفه نماید.</a:t>
            </a:r>
            <a:endParaRPr lang="en" sz="18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21556">
            <a:off x="7413964" y="480802"/>
            <a:ext cx="1700075" cy="1275056"/>
          </a:xfrm>
          <a:prstGeom prst="rect">
            <a:avLst/>
          </a:prstGeom>
        </p:spPr>
      </p:pic>
      <p:sp>
        <p:nvSpPr>
          <p:cNvPr id="11" name="Shape 78"/>
          <p:cNvSpPr txBox="1">
            <a:spLocks/>
          </p:cNvSpPr>
          <p:nvPr/>
        </p:nvSpPr>
        <p:spPr>
          <a:xfrm>
            <a:off x="1403648" y="313670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ایران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800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107504" y="915566"/>
            <a:ext cx="6984776" cy="381642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در سال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1341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در جریان زلزله بوئین زهرا، "</a:t>
            </a: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ستاد کمک به مجروحین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" توسط ارتش ایران تاسیس شد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. </a:t>
            </a:r>
          </a:p>
          <a:p>
            <a:pPr marL="342900" lvl="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 سال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 1345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، قانون اجازه </a:t>
            </a: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قبول عضویت سازمان دفاع غیرنظامی ایران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 در سازمان بین المللی 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دفاع غیرنظامی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جهانی به تصویب رسید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</a:p>
          <a:p>
            <a:pPr marL="342900" lvl="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در سال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1350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، "</a:t>
            </a:r>
            <a:r>
              <a:rPr lang="fa-IR" sz="1800" b="1" dirty="0">
                <a:solidFill>
                  <a:srgbClr val="7030A0"/>
                </a:solidFill>
                <a:cs typeface="B Nazanin" panose="00000400000000000000" pitchFamily="2" charset="-78"/>
              </a:rPr>
              <a:t>سازمان امداد و نجات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" در جمعیت شیر و خورشید ایران تشکیل شد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</a:p>
          <a:p>
            <a:pPr marL="342900" lvl="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با تصویب اصلاح قانون سازمان دفاع غیرنظامی کشور در سال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1351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زیر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نظر ارتش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توسط مجلس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ملی،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سازمان با کلیه دارایی، بودجه و کارکنان به </a:t>
            </a: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نخست وزیري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واگذار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شد.</a:t>
            </a:r>
          </a:p>
          <a:p>
            <a:pPr marL="342900" lvl="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با آغاز انقلاب اسلامی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ایران جمعیت شیر و خورشید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ایران منحل شد. </a:t>
            </a:r>
            <a:endParaRPr lang="en" sz="18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3" name="Shape 78"/>
          <p:cNvSpPr txBox="1">
            <a:spLocks/>
          </p:cNvSpPr>
          <p:nvPr/>
        </p:nvSpPr>
        <p:spPr>
          <a:xfrm>
            <a:off x="1403648" y="313670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ایران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123478"/>
            <a:ext cx="1835696" cy="126204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35496" y="1563638"/>
            <a:ext cx="4229100" cy="1181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b" anchorCtr="0">
            <a:noAutofit/>
          </a:bodyPr>
          <a:lstStyle/>
          <a:p>
            <a:pPr lvl="0" algn="ctr" rtl="1">
              <a:spcBef>
                <a:spcPts val="0"/>
              </a:spcBef>
              <a:buNone/>
            </a:pPr>
            <a:r>
              <a:rPr lang="fa-IR" sz="32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ایران و جهان</a:t>
            </a:r>
            <a:endParaRPr lang="en" sz="32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0127" y="504648"/>
            <a:ext cx="316835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Berlin Sans FB Demi" panose="020E0802020502020306" pitchFamily="34" charset="0"/>
              </a:rPr>
              <a:t>History of crisis management in Iran and the world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070" y="746869"/>
            <a:ext cx="309634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a-IR" sz="1800" dirty="0" smtClean="0">
                <a:cs typeface="B Elham" panose="00000400000000000000" pitchFamily="2" charset="-78"/>
              </a:rPr>
              <a:t>اصول و مبانی مدیریت خطر حوادث و بلایا</a:t>
            </a:r>
            <a:endParaRPr lang="en-US" sz="1800" dirty="0">
              <a:cs typeface="B Elham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079104"/>
            <a:ext cx="2952512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722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0" y="856814"/>
            <a:ext cx="7956376" cy="42352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0" lvl="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در سال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1370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، </a:t>
            </a: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مدیریت بحران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به "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وزارت کشور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" واگذار شد و در همان سال قانون "</a:t>
            </a:r>
            <a:r>
              <a:rPr lang="fa-IR" sz="1800" b="1" dirty="0">
                <a:solidFill>
                  <a:srgbClr val="7030A0"/>
                </a:solidFill>
                <a:cs typeface="B Nazanin" panose="00000400000000000000" pitchFamily="2" charset="-78"/>
              </a:rPr>
              <a:t>تشکیل کمیته ملی کاهش اثر بلایای طبیعی و کمیته های تخصصی 9 گانه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" توسط مجلس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شورای اسلامی تصویب شد(</a:t>
            </a:r>
            <a:r>
              <a:rPr lang="fa-IR" sz="1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9/5/1370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).</a:t>
            </a:r>
          </a:p>
          <a:p>
            <a:pPr marL="57150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12/2/1372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تصویب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آئین نامه اجرائی </a:t>
            </a: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قانون تشكیل كمیته ملی كاهش </a:t>
            </a:r>
            <a:r>
              <a:rPr lang="fa-IR" sz="1800" b="1" dirty="0" smtClean="0">
                <a:solidFill>
                  <a:srgbClr val="00B050"/>
                </a:solidFill>
                <a:cs typeface="B Nazanin" panose="00000400000000000000" pitchFamily="2" charset="-78"/>
              </a:rPr>
              <a:t>اثرات بلایای </a:t>
            </a: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طبیعی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توسط هیات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وزیران ابلاغ شد.</a:t>
            </a:r>
          </a:p>
          <a:p>
            <a:pPr marL="57150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در تاریخ </a:t>
            </a:r>
            <a:r>
              <a:rPr lang="fa-IR" sz="1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16/3/1372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واگذاری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اختیار اصل </a:t>
            </a:r>
            <a:r>
              <a:rPr lang="fa-IR" sz="1800" b="1" dirty="0">
                <a:solidFill>
                  <a:schemeClr val="accent1">
                    <a:lumMod val="50000"/>
                  </a:schemeClr>
                </a:solidFill>
                <a:cs typeface="B Nazanin" panose="00000400000000000000" pitchFamily="2" charset="-78"/>
              </a:rPr>
              <a:t>127 قانون اساسی در مدت 72 ساعت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از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زمان بروز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حادثه به استانداران توسط هیات وزیران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ابلغ گردید.</a:t>
            </a:r>
          </a:p>
          <a:p>
            <a:pPr marL="57150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در تاریخ </a:t>
            </a:r>
            <a:r>
              <a:rPr lang="fa-IR" sz="1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17/1/1379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تصویب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ماده </a:t>
            </a:r>
            <a:r>
              <a:rPr lang="fa-IR" sz="1800" b="1" dirty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44 قانون برنامه سوم توسعه اقتصادی ،</a:t>
            </a:r>
            <a:r>
              <a:rPr lang="fa-IR" sz="1800" b="1" dirty="0" smtClea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اجتماعی و فرهنگی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ج.ا.ا در تهیه </a:t>
            </a: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طرح جامع امداد </a:t>
            </a:r>
            <a:r>
              <a:rPr lang="fa-IR" sz="18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و نجات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توسط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نمایندگان مجلس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شورای اسلامی </a:t>
            </a:r>
            <a:endParaRPr lang="fa-IR" sz="1800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571500" lvl="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پس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از وقوع زلزله بم در سال </a:t>
            </a:r>
            <a:r>
              <a:rPr lang="fa-IR" sz="1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1382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، طرح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"</a:t>
            </a: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جامع امداد و نجات کشور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" تصویب و ابلاغ گردید.</a:t>
            </a:r>
          </a:p>
          <a:p>
            <a:pPr marL="571500" lvl="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" sz="18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grpSp>
        <p:nvGrpSpPr>
          <p:cNvPr id="111" name="Shape 111"/>
          <p:cNvGrpSpPr/>
          <p:nvPr/>
        </p:nvGrpSpPr>
        <p:grpSpPr>
          <a:xfrm>
            <a:off x="323528" y="372881"/>
            <a:ext cx="457189" cy="457119"/>
            <a:chOff x="1923675" y="1633650"/>
            <a:chExt cx="436000" cy="435975"/>
          </a:xfrm>
        </p:grpSpPr>
        <p:sp>
          <p:nvSpPr>
            <p:cNvPr id="112" name="Shape 112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0" t="0" r="0" b="0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0" t="0" r="0" b="0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0" t="0" r="0" b="0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0" t="0" r="0" b="0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2" name="Shape 78"/>
          <p:cNvSpPr txBox="1">
            <a:spLocks/>
          </p:cNvSpPr>
          <p:nvPr/>
        </p:nvSpPr>
        <p:spPr>
          <a:xfrm>
            <a:off x="1403648" y="313670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ایران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800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0" y="699542"/>
            <a:ext cx="4283968" cy="43204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just" rtl="1">
              <a:lnSpc>
                <a:spcPct val="200000"/>
              </a:lnSpc>
              <a:buNone/>
            </a:pPr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اساسنامه جدید جمعیت </a:t>
            </a:r>
            <a:r>
              <a:rPr lang="fa-IR" dirty="0">
                <a:solidFill>
                  <a:srgbClr val="7030A0"/>
                </a:solidFill>
                <a:cs typeface="B Titr" panose="00000700000000000000" pitchFamily="2" charset="-78"/>
              </a:rPr>
              <a:t>هلال احمر </a:t>
            </a:r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جمهوری اسلامی ایران در </a:t>
            </a:r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تاریخ 22 اسفند 1374</a:t>
            </a:r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 به تصویب مجلس </a:t>
            </a:r>
            <a:r>
              <a:rPr lang="fa-IR" dirty="0" smtClean="0">
                <a:solidFill>
                  <a:srgbClr val="0070C0"/>
                </a:solidFill>
                <a:cs typeface="B Titr" panose="00000700000000000000" pitchFamily="2" charset="-78"/>
              </a:rPr>
              <a:t>شورای اسلامی </a:t>
            </a:r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رسید و یکی از وظایف اصلی جمعیت </a:t>
            </a:r>
            <a:r>
              <a:rPr lang="fa-IR" dirty="0">
                <a:solidFill>
                  <a:srgbClr val="00B050"/>
                </a:solidFill>
                <a:cs typeface="B Titr" panose="00000700000000000000" pitchFamily="2" charset="-78"/>
              </a:rPr>
              <a:t>ارایه خدمات امدادی در هنگام بروز حوادث و سوانح 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طبیعی مثل </a:t>
            </a:r>
            <a:r>
              <a:rPr lang="fa-IR" dirty="0">
                <a:solidFill>
                  <a:srgbClr val="00B050"/>
                </a:solidFill>
                <a:cs typeface="B Titr" panose="00000700000000000000" pitchFamily="2" charset="-78"/>
              </a:rPr>
              <a:t>زلزله و سیل و غیره</a:t>
            </a:r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 در داخل و خارج از کشور می باشد.</a:t>
            </a:r>
            <a:endParaRPr lang="en-US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98757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75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4336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subTitle" idx="4294967295"/>
          </p:nvPr>
        </p:nvSpPr>
        <p:spPr>
          <a:xfrm>
            <a:off x="46681" y="803399"/>
            <a:ext cx="7261623" cy="393771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 algn="just" rt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در سال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1383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سیاست هاي کلی نظام در </a:t>
            </a:r>
            <a:r>
              <a:rPr lang="fa-IR" sz="1800" b="1" dirty="0">
                <a:solidFill>
                  <a:schemeClr val="accent1">
                    <a:lumMod val="75000"/>
                  </a:schemeClr>
                </a:solidFill>
                <a:cs typeface="B Nazanin" panose="00000400000000000000" pitchFamily="2" charset="-78"/>
              </a:rPr>
              <a:t>حوزه پیشگیري و کاهش خطرات ناشی از سوانح طبیعی و حوادث غیرمترقبه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، در راستاي مقابله با آنها در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9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بند تنظیم و توسط مجمع تشخیص مصلحت نظام تصویب شد و در سال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1384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به </a:t>
            </a: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سران قواي سه گانه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ابلاغ شد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fa-IR" sz="1700" b="1" dirty="0" smtClean="0">
              <a:solidFill>
                <a:srgbClr val="00B050"/>
              </a:solidFill>
              <a:cs typeface="B Nazanin" panose="00000400000000000000" pitchFamily="2" charset="-78"/>
            </a:endParaRPr>
          </a:p>
          <a:p>
            <a:pPr marL="342900" lvl="0" indent="-342900" algn="just" rt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a-IR" sz="1700" b="1" dirty="0" smtClean="0">
                <a:solidFill>
                  <a:srgbClr val="00B050"/>
                </a:solidFill>
                <a:cs typeface="B Nazanin" panose="00000400000000000000" pitchFamily="2" charset="-78"/>
              </a:rPr>
              <a:t>تاسیس </a:t>
            </a:r>
            <a:r>
              <a:rPr lang="fa-IR" sz="1700" b="1" dirty="0">
                <a:solidFill>
                  <a:srgbClr val="00B050"/>
                </a:solidFill>
                <a:cs typeface="B Nazanin" panose="00000400000000000000" pitchFamily="2" charset="-78"/>
              </a:rPr>
              <a:t>سازمان پیشگیری و مدیریت بحران شهر </a:t>
            </a:r>
            <a:r>
              <a:rPr lang="fa-IR" sz="1700" b="1" dirty="0" smtClean="0">
                <a:solidFill>
                  <a:srgbClr val="00B050"/>
                </a:solidFill>
                <a:cs typeface="B Nazanin" panose="00000400000000000000" pitchFamily="2" charset="-78"/>
              </a:rPr>
              <a:t>تهران: </a:t>
            </a:r>
            <a:r>
              <a:rPr lang="fa-IR" sz="17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 </a:t>
            </a: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روز </a:t>
            </a:r>
            <a:r>
              <a:rPr lang="fa-IR" sz="1700" b="1" dirty="0">
                <a:solidFill>
                  <a:srgbClr val="FF0000"/>
                </a:solidFill>
                <a:cs typeface="B Nazanin" panose="00000400000000000000" pitchFamily="2" charset="-78"/>
              </a:rPr>
              <a:t>28 مهرماه سال 1378</a:t>
            </a:r>
            <a:r>
              <a:rPr lang="fa-IR" sz="1700" b="1" dirty="0">
                <a:cs typeface="B Nazanin" panose="00000400000000000000" pitchFamily="2" charset="-78"/>
              </a:rPr>
              <a:t> </a:t>
            </a: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در ششمین </a:t>
            </a:r>
            <a:r>
              <a:rPr lang="fa-IR" sz="1700" b="1" dirty="0">
                <a:solidFill>
                  <a:srgbClr val="00B050"/>
                </a:solidFill>
                <a:cs typeface="B Nazanin" panose="00000400000000000000" pitchFamily="2" charset="-78"/>
              </a:rPr>
              <a:t>اجلاس کمیته ملی کاهش اثرات بلایای طبیعی</a:t>
            </a: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، به عنوان عالی‌ترین نهاد تصمیم‌ساز در این حوزه، مقرر شد که شهرداری تهران با مساعدت معاونت هماهنگی امور عمرانی وزارت کشور و همچنین با بهر‌ه‌گیری از همکاری وزارتخانه‌ها، سازمان‌ها و نهادهای </a:t>
            </a:r>
            <a:r>
              <a:rPr lang="fa-IR" sz="17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ذیربط</a:t>
            </a: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، </a:t>
            </a:r>
            <a:r>
              <a:rPr lang="fa-IR" sz="1700" b="1" dirty="0">
                <a:solidFill>
                  <a:srgbClr val="0070C0"/>
                </a:solidFill>
                <a:cs typeface="B Nazanin" panose="00000400000000000000" pitchFamily="2" charset="-78"/>
              </a:rPr>
              <a:t>طرح جامع مدیریت بحران شهر تهران بزرگ </a:t>
            </a: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را تهیه و برای تصویب به کمیته ملی کاهش اثرات بلایای طبیعی ارایه نماید</a:t>
            </a:r>
            <a:r>
              <a:rPr lang="fa-IR" sz="17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</a:p>
          <a:p>
            <a:pPr marL="342900" lvl="0" indent="-342900" algn="just" rt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" sz="17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grpSp>
        <p:nvGrpSpPr>
          <p:cNvPr id="124" name="Shape 124"/>
          <p:cNvGrpSpPr/>
          <p:nvPr/>
        </p:nvGrpSpPr>
        <p:grpSpPr>
          <a:xfrm>
            <a:off x="46681" y="123478"/>
            <a:ext cx="492871" cy="648072"/>
            <a:chOff x="6718575" y="2318625"/>
            <a:chExt cx="256950" cy="407375"/>
          </a:xfrm>
        </p:grpSpPr>
        <p:sp>
          <p:nvSpPr>
            <p:cNvPr id="125" name="Shape 12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28575" cap="rnd" cmpd="sng">
              <a:solidFill>
                <a:srgbClr val="F4433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28575" cap="rnd" cmpd="sng">
              <a:solidFill>
                <a:srgbClr val="F4433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28575" cap="rnd" cmpd="sng">
              <a:solidFill>
                <a:srgbClr val="F4433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28575" cap="rnd" cmpd="sng">
              <a:solidFill>
                <a:srgbClr val="F4433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28575" cap="rnd" cmpd="sng">
              <a:solidFill>
                <a:srgbClr val="F4433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28575" cap="rnd" cmpd="sng">
              <a:solidFill>
                <a:srgbClr val="F4433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28575" cap="rnd" cmpd="sng">
              <a:solidFill>
                <a:srgbClr val="F4433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28575" cap="rnd" cmpd="sng">
              <a:solidFill>
                <a:srgbClr val="F4433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3" name="Shape 78"/>
          <p:cNvSpPr txBox="1">
            <a:spLocks/>
          </p:cNvSpPr>
          <p:nvPr/>
        </p:nvSpPr>
        <p:spPr>
          <a:xfrm>
            <a:off x="1403648" y="152827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0070C0"/>
                </a:solidFill>
                <a:cs typeface="B Titr" panose="00000700000000000000" pitchFamily="2" charset="-78"/>
              </a:rPr>
              <a:t>تاریخچه مدیریت بحران در ایران</a:t>
            </a:r>
            <a:endParaRPr lang="en" sz="44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1E63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2"/>
          </p:nvPr>
        </p:nvSpPr>
        <p:spPr>
          <a:xfrm>
            <a:off x="107504" y="987574"/>
            <a:ext cx="7272808" cy="39604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در روز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15 آذرماه سال 1378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طی بخشنامه‌ای از سوی </a:t>
            </a:r>
            <a:r>
              <a:rPr lang="fa-IR" sz="1800" b="1" dirty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معاون اول رئیس جمهور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به شهرداری تهران ابلاغ شد و </a:t>
            </a: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معاونت فنی و عمرانی شهرداری تهران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مأمور تهیه و تدوین این طرح گردید.</a:t>
            </a:r>
          </a:p>
          <a:p>
            <a:pPr marL="34290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در نهایت طرح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در پایان سال 1379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آماده و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روز هشتم خرداد ماه سال 1380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در هشتمین اجلاس کمیته ملی کاهش اثرات بلایای طبیعی </a:t>
            </a: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بررسی و تصویب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شد.</a:t>
            </a:r>
            <a:endParaRPr lang="fa-IR" sz="1800" b="1" dirty="0" smtClean="0">
              <a:solidFill>
                <a:srgbClr val="7030A0"/>
              </a:solidFill>
              <a:cs typeface="B Nazanin" panose="00000400000000000000" pitchFamily="2" charset="-78"/>
            </a:endParaRPr>
          </a:p>
          <a:p>
            <a:pPr marL="342900" lvl="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 smtClean="0">
                <a:solidFill>
                  <a:srgbClr val="7030A0"/>
                </a:solidFill>
                <a:cs typeface="B Nazanin" panose="00000400000000000000" pitchFamily="2" charset="-78"/>
              </a:rPr>
              <a:t>نمودار </a:t>
            </a:r>
            <a:r>
              <a:rPr lang="fa-IR" sz="1800" b="1" dirty="0">
                <a:solidFill>
                  <a:srgbClr val="7030A0"/>
                </a:solidFill>
                <a:cs typeface="B Nazanin" panose="00000400000000000000" pitchFamily="2" charset="-78"/>
              </a:rPr>
              <a:t>سازمانی مرکز مدیریت بحران شهر تهران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اواخر سال 1380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در شهرداری تهران به تصویب رسید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</a:p>
          <a:p>
            <a:pPr marL="342900" lvl="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در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پنجم خردادماه سال 1380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برای اولین بار وزیر کشور وقت طی حکمی </a:t>
            </a: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شهردار تهران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را به سمت </a:t>
            </a:r>
            <a:r>
              <a:rPr lang="fa-IR" sz="1800" b="1" dirty="0">
                <a:solidFill>
                  <a:srgbClr val="7030A0"/>
                </a:solidFill>
                <a:cs typeface="B Nazanin" panose="00000400000000000000" pitchFamily="2" charset="-78"/>
              </a:rPr>
              <a:t>رئیس ستاد مدیریت بحران </a:t>
            </a:r>
            <a:r>
              <a:rPr lang="fa-IR" sz="1800" b="1" dirty="0" smtClean="0">
                <a:solidFill>
                  <a:srgbClr val="7030A0"/>
                </a:solidFill>
                <a:cs typeface="B Nazanin" panose="00000400000000000000" pitchFamily="2" charset="-78"/>
              </a:rPr>
              <a:t>شهر </a:t>
            </a:r>
            <a:r>
              <a:rPr lang="fa-IR" sz="1800" b="1" dirty="0">
                <a:solidFill>
                  <a:srgbClr val="7030A0"/>
                </a:solidFill>
                <a:cs typeface="B Nazanin" panose="00000400000000000000" pitchFamily="2" charset="-78"/>
              </a:rPr>
              <a:t>تهران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منصوب کرد. </a:t>
            </a:r>
            <a:endParaRPr lang="fa-IR" sz="1800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lvl="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در سال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1382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ساختار </a:t>
            </a:r>
            <a:r>
              <a:rPr lang="fa-IR" sz="1800" b="1" dirty="0">
                <a:solidFill>
                  <a:schemeClr val="accent1">
                    <a:lumMod val="75000"/>
                  </a:schemeClr>
                </a:solidFill>
                <a:cs typeface="B Nazanin" panose="00000400000000000000" pitchFamily="2" charset="-78"/>
              </a:rPr>
              <a:t>مرکز پیشگیری و مدیریت بحران در شهرداری تهران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تثبیت 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شد.</a:t>
            </a:r>
          </a:p>
        </p:txBody>
      </p:sp>
      <p:sp>
        <p:nvSpPr>
          <p:cNvPr id="140" name="Shape 140"/>
          <p:cNvSpPr/>
          <p:nvPr/>
        </p:nvSpPr>
        <p:spPr>
          <a:xfrm>
            <a:off x="179512" y="195486"/>
            <a:ext cx="485675" cy="441808"/>
          </a:xfrm>
          <a:custGeom>
            <a:avLst/>
            <a:gdLst/>
            <a:ahLst/>
            <a:cxnLst/>
            <a:rect l="0" t="0" r="0" b="0"/>
            <a:pathLst>
              <a:path w="16173" h="14711" fill="none" extrusionOk="0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w="12175" cap="rnd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endParaRPr dirty="0"/>
          </a:p>
        </p:txBody>
      </p:sp>
      <p:sp>
        <p:nvSpPr>
          <p:cNvPr id="7" name="Shape 78"/>
          <p:cNvSpPr txBox="1">
            <a:spLocks/>
          </p:cNvSpPr>
          <p:nvPr/>
        </p:nvSpPr>
        <p:spPr>
          <a:xfrm>
            <a:off x="1187624" y="339502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0070C0"/>
                </a:solidFill>
                <a:cs typeface="B Titr" panose="00000700000000000000" pitchFamily="2" charset="-78"/>
              </a:rPr>
              <a:t>تاریخچه مدیریت بحران در ایران</a:t>
            </a:r>
            <a:endParaRPr lang="en" sz="44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184" y="46280"/>
            <a:ext cx="1720778" cy="12839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27B0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78"/>
          <p:cNvSpPr txBox="1">
            <a:spLocks/>
          </p:cNvSpPr>
          <p:nvPr/>
        </p:nvSpPr>
        <p:spPr>
          <a:xfrm>
            <a:off x="1187624" y="339502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ایران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18" name="Shape 139"/>
          <p:cNvSpPr txBox="1">
            <a:spLocks noGrp="1"/>
          </p:cNvSpPr>
          <p:nvPr>
            <p:ph type="body" idx="2"/>
          </p:nvPr>
        </p:nvSpPr>
        <p:spPr>
          <a:xfrm>
            <a:off x="107504" y="987574"/>
            <a:ext cx="7632848" cy="39604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در </a:t>
            </a:r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خردادماه سال 1383 </a:t>
            </a:r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شورای اسلامی شهر تهران اصلاح این ساختار را در دستور کار خود قرار داد و در نهایت، مرکز پیشگیری و مدیریت بحران شهر تهران با اساسنامه‌ای مشتمل </a:t>
            </a:r>
            <a:r>
              <a:rPr lang="fa-IR" b="1" dirty="0">
                <a:solidFill>
                  <a:srgbClr val="0070C0"/>
                </a:solidFill>
                <a:cs typeface="B Nazanin" panose="00000400000000000000" pitchFamily="2" charset="-78"/>
              </a:rPr>
              <a:t>بر 24 ماده و 18 تبصره </a:t>
            </a:r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(مصوب یکصد و شصت و یکمین جلسه از دومین دوره شورای اسلامی شهر تهران مورخ 28/4/1384) به سازمان پیشگیری و مدیریت بحران شهر تهران ارتقاء یافت.</a:t>
            </a:r>
            <a:endParaRPr lang="en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lvl="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شورای </a:t>
            </a:r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اسلامی شهر تهران در تاریخ</a:t>
            </a:r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 12/3/1383 </a:t>
            </a:r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مصوبه موسوم به "</a:t>
            </a:r>
            <a:r>
              <a:rPr lang="fa-IR" b="1" dirty="0">
                <a:solidFill>
                  <a:srgbClr val="00B050"/>
                </a:solidFill>
                <a:cs typeface="B Nazanin" panose="00000400000000000000" pitchFamily="2" charset="-78"/>
              </a:rPr>
              <a:t>مجوز تقویت و عملیاتی نمودن سیستم مدیریت بحران شهر تهران</a:t>
            </a:r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" را به تصویب رساند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</a:p>
          <a:p>
            <a:pPr marL="342900" lvl="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برابر این مصوبه ستاد مدیریت بحران شهر تهران با </a:t>
            </a:r>
            <a:r>
              <a:rPr lang="fa-IR" b="1" dirty="0">
                <a:solidFill>
                  <a:srgbClr val="0070C0"/>
                </a:solidFill>
                <a:cs typeface="B Nazanin" panose="00000400000000000000" pitchFamily="2" charset="-78"/>
              </a:rPr>
              <a:t>سه بازوی </a:t>
            </a:r>
            <a:r>
              <a:rPr lang="fa-IR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اجرایی:</a:t>
            </a:r>
          </a:p>
          <a:p>
            <a:pPr marL="285750" lvl="0" indent="-285750" algn="just" rtl="1">
              <a:lnSpc>
                <a:spcPct val="150000"/>
              </a:lnSpc>
              <a:buFontTx/>
              <a:buChar char="-"/>
            </a:pPr>
            <a:r>
              <a:rPr lang="fa-IR" b="1" dirty="0" smtClean="0">
                <a:solidFill>
                  <a:srgbClr val="7030A0"/>
                </a:solidFill>
                <a:cs typeface="B Nazanin" panose="00000400000000000000" pitchFamily="2" charset="-78"/>
              </a:rPr>
              <a:t>سازمان </a:t>
            </a:r>
            <a:r>
              <a:rPr lang="fa-IR" b="1" dirty="0">
                <a:solidFill>
                  <a:srgbClr val="7030A0"/>
                </a:solidFill>
                <a:cs typeface="B Nazanin" panose="00000400000000000000" pitchFamily="2" charset="-78"/>
              </a:rPr>
              <a:t>مدیریت بحران شهر </a:t>
            </a:r>
            <a:r>
              <a:rPr lang="fa-IR" b="1" dirty="0" smtClean="0">
                <a:solidFill>
                  <a:srgbClr val="7030A0"/>
                </a:solidFill>
                <a:cs typeface="B Nazanin" panose="00000400000000000000" pitchFamily="2" charset="-78"/>
              </a:rPr>
              <a:t>تهران</a:t>
            </a:r>
          </a:p>
          <a:p>
            <a:pPr marL="285750" lvl="0" indent="-285750" algn="just" rtl="1">
              <a:lnSpc>
                <a:spcPct val="150000"/>
              </a:lnSpc>
              <a:buFontTx/>
              <a:buChar char="-"/>
            </a:pPr>
            <a:r>
              <a:rPr lang="fa-IR" b="1" dirty="0" smtClean="0">
                <a:solidFill>
                  <a:srgbClr val="7030A0"/>
                </a:solidFill>
                <a:cs typeface="B Nazanin" panose="00000400000000000000" pitchFamily="2" charset="-78"/>
              </a:rPr>
              <a:t> </a:t>
            </a:r>
            <a:r>
              <a:rPr lang="fa-IR" b="1" dirty="0">
                <a:solidFill>
                  <a:srgbClr val="7030A0"/>
                </a:solidFill>
                <a:cs typeface="B Nazanin" panose="00000400000000000000" pitchFamily="2" charset="-78"/>
              </a:rPr>
              <a:t>کمیته های تخصصی 20 گانه </a:t>
            </a:r>
            <a:endParaRPr lang="fa-IR" b="1" dirty="0" smtClean="0">
              <a:solidFill>
                <a:srgbClr val="7030A0"/>
              </a:solidFill>
              <a:cs typeface="B Nazanin" panose="00000400000000000000" pitchFamily="2" charset="-78"/>
            </a:endParaRPr>
          </a:p>
          <a:p>
            <a:pPr marL="285750" lvl="0" indent="-285750" algn="just" rtl="1">
              <a:lnSpc>
                <a:spcPct val="150000"/>
              </a:lnSpc>
              <a:buFontTx/>
              <a:buChar char="-"/>
            </a:pPr>
            <a:r>
              <a:rPr lang="fa-IR" b="1" dirty="0" smtClean="0">
                <a:solidFill>
                  <a:srgbClr val="7030A0"/>
                </a:solidFill>
                <a:cs typeface="B Nazanin" panose="00000400000000000000" pitchFamily="2" charset="-78"/>
              </a:rPr>
              <a:t> </a:t>
            </a:r>
            <a:r>
              <a:rPr lang="fa-IR" b="1" dirty="0">
                <a:solidFill>
                  <a:srgbClr val="7030A0"/>
                </a:solidFill>
                <a:cs typeface="B Nazanin" panose="00000400000000000000" pitchFamily="2" charset="-78"/>
              </a:rPr>
              <a:t>ستادهای مدیریت بحران مناطق 22 </a:t>
            </a:r>
            <a:r>
              <a:rPr lang="fa-IR" b="1" dirty="0" smtClean="0">
                <a:solidFill>
                  <a:srgbClr val="7030A0"/>
                </a:solidFill>
                <a:cs typeface="B Nazanin" panose="00000400000000000000" pitchFamily="2" charset="-78"/>
              </a:rPr>
              <a:t>گانه</a:t>
            </a:r>
          </a:p>
          <a:p>
            <a:pPr lvl="0" algn="just" rtl="1">
              <a:lnSpc>
                <a:spcPct val="150000"/>
              </a:lnSpc>
              <a:buNone/>
            </a:pP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با وظایف مشخص تشکیل گردید.</a:t>
            </a:r>
            <a:endParaRPr lang="en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grpSp>
        <p:nvGrpSpPr>
          <p:cNvPr id="19" name="Shape 181"/>
          <p:cNvGrpSpPr/>
          <p:nvPr/>
        </p:nvGrpSpPr>
        <p:grpSpPr>
          <a:xfrm>
            <a:off x="179512" y="198081"/>
            <a:ext cx="453640" cy="447356"/>
            <a:chOff x="3292425" y="3664250"/>
            <a:chExt cx="397025" cy="391525"/>
          </a:xfrm>
        </p:grpSpPr>
        <p:sp>
          <p:nvSpPr>
            <p:cNvPr id="20" name="Shape 182"/>
            <p:cNvSpPr/>
            <p:nvPr/>
          </p:nvSpPr>
          <p:spPr>
            <a:xfrm>
              <a:off x="3292425" y="3680675"/>
              <a:ext cx="375100" cy="375100"/>
            </a:xfrm>
            <a:custGeom>
              <a:avLst/>
              <a:gdLst/>
              <a:ahLst/>
              <a:cxnLst/>
              <a:rect l="0" t="0" r="0" b="0"/>
              <a:pathLst>
                <a:path w="15004" h="15004" fill="none" extrusionOk="0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183"/>
            <p:cNvSpPr/>
            <p:nvPr/>
          </p:nvSpPr>
          <p:spPr>
            <a:xfrm>
              <a:off x="3504325" y="3664250"/>
              <a:ext cx="131525" cy="153450"/>
            </a:xfrm>
            <a:custGeom>
              <a:avLst/>
              <a:gdLst/>
              <a:ahLst/>
              <a:cxnLst/>
              <a:rect l="0" t="0" r="0" b="0"/>
              <a:pathLst>
                <a:path w="5261" h="61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184"/>
            <p:cNvSpPr/>
            <p:nvPr/>
          </p:nvSpPr>
          <p:spPr>
            <a:xfrm>
              <a:off x="3501875" y="3749500"/>
              <a:ext cx="187575" cy="96825"/>
            </a:xfrm>
            <a:custGeom>
              <a:avLst/>
              <a:gdLst/>
              <a:ahLst/>
              <a:cxnLst/>
              <a:rect l="0" t="0" r="0" b="0"/>
              <a:pathLst>
                <a:path w="7503" h="3873" fill="none" extrusionOk="0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435846"/>
            <a:ext cx="1428750" cy="14287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3AB7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9892" y="411510"/>
            <a:ext cx="4896544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solidFill>
                  <a:schemeClr val="tx1"/>
                </a:solidFill>
                <a:cs typeface="B Titr" panose="00000700000000000000" pitchFamily="2" charset="-78"/>
              </a:rPr>
              <a:t>قانون تشکیل سازمان مدیریت بحران </a:t>
            </a:r>
            <a:r>
              <a:rPr lang="fa-IR" sz="2800" b="1" dirty="0" smtClean="0">
                <a:solidFill>
                  <a:schemeClr val="tx1"/>
                </a:solidFill>
                <a:cs typeface="B Titr" panose="00000700000000000000" pitchFamily="2" charset="-78"/>
              </a:rPr>
              <a:t>کشور</a:t>
            </a:r>
            <a:endParaRPr lang="en-US" sz="28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491630"/>
            <a:ext cx="2592288" cy="14581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2571750"/>
            <a:ext cx="2162102" cy="1298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9832" y="3220858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18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قانون </a:t>
            </a:r>
            <a:r>
              <a:rPr lang="fa-IR" sz="1800" b="1" dirty="0">
                <a:solidFill>
                  <a:srgbClr val="FFFF00"/>
                </a:solidFill>
                <a:cs typeface="B Nazanin" panose="00000400000000000000" pitchFamily="2" charset="-78"/>
              </a:rPr>
              <a:t>مدیریت بحران جمهوری اسلامی ایران بحران را چنین تعریف می </a:t>
            </a:r>
            <a:r>
              <a:rPr lang="fa-IR" sz="18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کند:</a:t>
            </a:r>
          </a:p>
          <a:p>
            <a:pPr algn="just" rtl="1"/>
            <a:r>
              <a:rPr lang="fa-IR" sz="18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 </a:t>
            </a:r>
            <a:r>
              <a:rPr lang="fa-IR" sz="1800" b="1" dirty="0">
                <a:solidFill>
                  <a:schemeClr val="bg1"/>
                </a:solidFill>
                <a:cs typeface="B Nazanin" panose="00000400000000000000" pitchFamily="2" charset="-78"/>
              </a:rPr>
              <a:t>" شرایطی است که در اثر حوادث، رخدادها و عملکردهای طبیعی و انسانی </a:t>
            </a:r>
            <a:r>
              <a:rPr lang="fa-IR" sz="18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(به </a:t>
            </a:r>
            <a:r>
              <a:rPr lang="fa-IR" sz="1800" b="1" dirty="0">
                <a:solidFill>
                  <a:schemeClr val="bg1"/>
                </a:solidFill>
                <a:cs typeface="B Nazanin" panose="00000400000000000000" pitchFamily="2" charset="-78"/>
              </a:rPr>
              <a:t>جز موارد موضوعه در حوزههای امنیتی و </a:t>
            </a:r>
            <a:r>
              <a:rPr lang="fa-IR" sz="18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اجتماعی) </a:t>
            </a:r>
            <a:r>
              <a:rPr lang="fa-IR" sz="1800" b="1" dirty="0">
                <a:solidFill>
                  <a:schemeClr val="bg1"/>
                </a:solidFill>
                <a:cs typeface="B Nazanin" panose="00000400000000000000" pitchFamily="2" charset="-78"/>
              </a:rPr>
              <a:t>به طور ناگهانی یا غیرقابل کنترل به وجود میآید و موجب ایجاد مشقت و سختی به یک مجموعه یا جامعه انسانی میگردد و بر طرف کردن آن نیاز به </a:t>
            </a:r>
            <a:r>
              <a:rPr lang="fa-IR" sz="18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اقدامات اضطراری</a:t>
            </a:r>
            <a:r>
              <a:rPr lang="fa-IR" sz="1800" b="1" dirty="0">
                <a:solidFill>
                  <a:schemeClr val="bg1"/>
                </a:solidFill>
                <a:cs typeface="B Nazanin" panose="00000400000000000000" pitchFamily="2" charset="-78"/>
              </a:rPr>
              <a:t>، فوری و فوقالعاده دارد."</a:t>
            </a:r>
            <a:endParaRPr lang="en-US" sz="18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3AB7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78"/>
          <p:cNvSpPr txBox="1">
            <a:spLocks/>
          </p:cNvSpPr>
          <p:nvPr/>
        </p:nvSpPr>
        <p:spPr>
          <a:xfrm>
            <a:off x="1187624" y="339502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ایران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68" name="Shape 139"/>
          <p:cNvSpPr txBox="1">
            <a:spLocks/>
          </p:cNvSpPr>
          <p:nvPr/>
        </p:nvSpPr>
        <p:spPr>
          <a:xfrm>
            <a:off x="107504" y="987574"/>
            <a:ext cx="7272808" cy="39604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150000"/>
              </a:lnSpc>
            </a:pPr>
            <a:r>
              <a:rPr lang="fa-IR" sz="2400" b="1" dirty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قانون تشکیل سازمان مدیریت بحران کشور</a:t>
            </a:r>
            <a:r>
              <a:rPr lang="fa-IR" sz="2400" b="1" dirty="0" smtClea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:</a:t>
            </a:r>
          </a:p>
          <a:p>
            <a:pPr algn="ctr" rtl="1">
              <a:lnSpc>
                <a:spcPct val="150000"/>
              </a:lnSpc>
            </a:pPr>
            <a:endParaRPr lang="fa-IR" sz="1800" b="1" dirty="0" smtClea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  <a:p>
            <a:pPr marL="34290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در زمستان سال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1386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، قانون "</a:t>
            </a:r>
            <a:r>
              <a:rPr lang="fa-IR" sz="1800" b="1" dirty="0">
                <a:solidFill>
                  <a:srgbClr val="0070C0"/>
                </a:solidFill>
                <a:cs typeface="B Nazanin" panose="00000400000000000000" pitchFamily="2" charset="-78"/>
              </a:rPr>
              <a:t>تشکیل سازمان مدیریت بحران کشور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" بر اساس اصل </a:t>
            </a: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85 قانون اساسی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توسط مجلس شورای اسلامی به مدت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5 سال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و به شکل آزمایشی تصویب و ابلاغ شد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</a:p>
          <a:p>
            <a:pPr marL="34290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آئین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نامه اجرائی قانون تشکیل سازمان مدیریت بحران" نیز در تاریخ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23/1/1388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به تصویب هیئت محترم وزیران رسیده است. </a:t>
            </a:r>
            <a:endParaRPr lang="fa-IR" sz="1800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" sz="18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2446"/>
            <a:ext cx="1691680" cy="1268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241" y="267494"/>
            <a:ext cx="1482370" cy="98824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1B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Shape 258"/>
          <p:cNvGrpSpPr/>
          <p:nvPr/>
        </p:nvGrpSpPr>
        <p:grpSpPr>
          <a:xfrm>
            <a:off x="179512" y="141135"/>
            <a:ext cx="449036" cy="470807"/>
            <a:chOff x="5961125" y="1623900"/>
            <a:chExt cx="427450" cy="448175"/>
          </a:xfrm>
        </p:grpSpPr>
        <p:sp>
          <p:nvSpPr>
            <p:cNvPr id="259" name="Shape 259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0" t="0" r="0" b="0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0" t="0" r="0" b="0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0" t="0" r="0" b="0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0" t="0" r="0" b="0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0" t="0" r="0" b="0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0" t="0" r="0" b="0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3" name="Shape 78"/>
          <p:cNvSpPr txBox="1">
            <a:spLocks/>
          </p:cNvSpPr>
          <p:nvPr/>
        </p:nvSpPr>
        <p:spPr>
          <a:xfrm>
            <a:off x="1187624" y="339502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ایران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14" name="Shape 139"/>
          <p:cNvSpPr txBox="1">
            <a:spLocks/>
          </p:cNvSpPr>
          <p:nvPr/>
        </p:nvSpPr>
        <p:spPr>
          <a:xfrm>
            <a:off x="107504" y="987574"/>
            <a:ext cx="7272808" cy="39604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150000"/>
              </a:lnSpc>
            </a:pPr>
            <a:r>
              <a:rPr lang="fa-IR" sz="2000" b="1" dirty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تشکیل کارگروه های تخصصی 14 گانه شورای هماهنگی مدیریت بحران شهر تهران:</a:t>
            </a:r>
            <a:endParaRPr lang="fa-IR" sz="1600" b="1" dirty="0" smtClea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  <a:p>
            <a:pPr marL="34290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در سال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1392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برابر ابلاغ وزیر محترم کشور و قائم مقام شورای عالی مدیریت بحران کشور، مقرر گردید برابر ماده </a:t>
            </a:r>
            <a:r>
              <a:rPr lang="fa-IR" sz="1800" b="1" dirty="0">
                <a:solidFill>
                  <a:schemeClr val="accent1">
                    <a:lumMod val="75000"/>
                  </a:schemeClr>
                </a:solidFill>
                <a:cs typeface="B Nazanin" panose="00000400000000000000" pitchFamily="2" charset="-78"/>
              </a:rPr>
              <a:t>15 آیین نامه اجرایی قانون مدیریت بحران کشور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، شورای هماهنگی مدیریت بحران شهر تهران و کارگروه های تخصصی ذیربط تشکیل گردد</a:t>
            </a: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</a:p>
          <a:p>
            <a:pPr marL="342900" indent="-3429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8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لذا بدین منظو برخی کمیته های تخصصی با فعالیت مشترک ادغام برخی کمیته ها حذف گردیدند و در نهایت </a:t>
            </a: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14 کارگروه تخصصی متناسب 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با عناوین کارگروه های کشوری برشمرده در آیین نامه اجرایی قانون تدوین و در قالب اصلاحیه به شورای اسلامی شهر تهران ارسال گردید؛ لذا اصلاحیه مجوز تقویت و عملیاتی نمودن سیستم مدیریت بحران شهر تهران در تاریخ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15/5/1392</a:t>
            </a:r>
            <a:r>
              <a:rPr lang="fa-IR" sz="1800" b="1" dirty="0">
                <a:solidFill>
                  <a:schemeClr val="tx1"/>
                </a:solidFill>
                <a:cs typeface="B Nazanin" panose="00000400000000000000" pitchFamily="2" charset="-78"/>
              </a:rPr>
              <a:t> به تصویب شورای اسلامی شهر تهران رسید.</a:t>
            </a:r>
            <a:endParaRPr lang="en" sz="18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3" y="41880"/>
            <a:ext cx="1800581" cy="135043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A9F4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Shape 292"/>
          <p:cNvGrpSpPr/>
          <p:nvPr/>
        </p:nvGrpSpPr>
        <p:grpSpPr>
          <a:xfrm>
            <a:off x="107504" y="123479"/>
            <a:ext cx="720080" cy="648072"/>
            <a:chOff x="5972700" y="2330200"/>
            <a:chExt cx="411625" cy="387275"/>
          </a:xfrm>
        </p:grpSpPr>
        <p:sp>
          <p:nvSpPr>
            <p:cNvPr id="293" name="Shape 29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28575" cap="rnd" cmpd="sng">
              <a:solidFill>
                <a:srgbClr val="03A9F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28575" cap="rnd" cmpd="sng">
              <a:solidFill>
                <a:srgbClr val="03A9F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" name="Shape 78"/>
          <p:cNvSpPr txBox="1">
            <a:spLocks/>
          </p:cNvSpPr>
          <p:nvPr/>
        </p:nvSpPr>
        <p:spPr>
          <a:xfrm>
            <a:off x="1187624" y="339502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ایران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8" name="Shape 139"/>
          <p:cNvSpPr txBox="1">
            <a:spLocks/>
          </p:cNvSpPr>
          <p:nvPr/>
        </p:nvSpPr>
        <p:spPr>
          <a:xfrm>
            <a:off x="107504" y="987574"/>
            <a:ext cx="7272808" cy="39604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150000"/>
              </a:lnSpc>
            </a:pPr>
            <a:endParaRPr lang="en" sz="18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Shape 139"/>
          <p:cNvSpPr txBox="1">
            <a:spLocks/>
          </p:cNvSpPr>
          <p:nvPr/>
        </p:nvSpPr>
        <p:spPr>
          <a:xfrm>
            <a:off x="259904" y="1139974"/>
            <a:ext cx="7272808" cy="39604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150000"/>
              </a:lnSpc>
            </a:pPr>
            <a:endParaRPr lang="en" sz="18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1" name="Shape 139"/>
          <p:cNvSpPr txBox="1">
            <a:spLocks/>
          </p:cNvSpPr>
          <p:nvPr/>
        </p:nvSpPr>
        <p:spPr>
          <a:xfrm>
            <a:off x="107504" y="884382"/>
            <a:ext cx="6984776" cy="39604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برابر </a:t>
            </a:r>
            <a:r>
              <a:rPr lang="fa-IR" sz="1600" b="1" dirty="0">
                <a:solidFill>
                  <a:schemeClr val="tx1"/>
                </a:solidFill>
                <a:cs typeface="B Nazanin" panose="00000400000000000000" pitchFamily="2" charset="-78"/>
              </a:rPr>
              <a:t>آنچه که بیان شد در راستا همسان سازی کارگروه های شهر تهران با کارگروه های کشوری مندرج در ماده 15 آیین نامه  اجرایی قانون مدیریت بحران کشور :</a:t>
            </a:r>
            <a:endParaRPr lang="fa-IR" sz="1600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9</a:t>
            </a:r>
            <a:r>
              <a:rPr lang="fa-IR" sz="16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 </a:t>
            </a: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كارگروه شهر تهران بدون تغيير در عنوان و مشابه </a:t>
            </a:r>
            <a:r>
              <a:rPr lang="fa-IR" sz="16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کارگروه کشوری:</a:t>
            </a:r>
          </a:p>
          <a:p>
            <a:pPr algn="just" rtl="1">
              <a:lnSpc>
                <a:spcPct val="150000"/>
              </a:lnSpc>
            </a:pPr>
            <a:r>
              <a:rPr lang="fa-IR" sz="1200" b="1" dirty="0">
                <a:solidFill>
                  <a:schemeClr val="bg2">
                    <a:lumMod val="75000"/>
                  </a:schemeClr>
                </a:solidFill>
                <a:cs typeface="B Nazanin" panose="00000400000000000000" pitchFamily="2" charset="-78"/>
              </a:rPr>
              <a:t>فرماندهي انتظامي </a:t>
            </a:r>
            <a:r>
              <a:rPr lang="fa-IR" sz="1200" b="1" dirty="0" smtClean="0">
                <a:solidFill>
                  <a:schemeClr val="bg2">
                    <a:lumMod val="75000"/>
                  </a:schemeClr>
                </a:solidFill>
                <a:cs typeface="B Nazanin" panose="00000400000000000000" pitchFamily="2" charset="-78"/>
              </a:rPr>
              <a:t>تهران</a:t>
            </a:r>
            <a:r>
              <a:rPr lang="fa-IR" sz="1200" b="1" dirty="0">
                <a:solidFill>
                  <a:schemeClr val="bg2">
                    <a:lumMod val="75000"/>
                  </a:schemeClr>
                </a:solidFill>
                <a:cs typeface="B Nazanin" panose="00000400000000000000" pitchFamily="2" charset="-78"/>
              </a:rPr>
              <a:t>، معاون امور اجتماعي و فرهنگي شهرداري، مديرعامل شركت ملي پالايش و پخش فرآورده هاي نفتي تهران، رئيس سازمان امداد و نجات كشور، مدير شبكه 5 سيما، رئيس بنياد مسكن انقلاب اسلامي، معاون وزير ارتباطات و فناوري اطلاعات، رئيس مركز تحقيقات ساختمان و مسكن وزارت مسكن و شهرسازي، معاون درمان وزير بهداشت، درمان و آموزش </a:t>
            </a:r>
            <a:r>
              <a:rPr lang="fa-IR" sz="1200" b="1" dirty="0" smtClean="0">
                <a:solidFill>
                  <a:schemeClr val="bg2">
                    <a:lumMod val="75000"/>
                  </a:schemeClr>
                </a:solidFill>
                <a:cs typeface="B Nazanin" panose="00000400000000000000" pitchFamily="2" charset="-78"/>
              </a:rPr>
              <a:t>پزشكي.</a:t>
            </a:r>
            <a:endParaRPr lang="fa-IR" sz="1200" b="1" dirty="0">
              <a:solidFill>
                <a:schemeClr val="bg2">
                  <a:lumMod val="75000"/>
                </a:schemeClr>
              </a:solidFill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3</a:t>
            </a:r>
            <a:r>
              <a:rPr lang="fa-IR" sz="16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 </a:t>
            </a: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كارگروه با تغيير در عناوين </a:t>
            </a:r>
            <a:r>
              <a:rPr lang="fa-IR" sz="16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کارگروه </a:t>
            </a: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های </a:t>
            </a:r>
            <a:r>
              <a:rPr lang="fa-IR" sz="16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کشور</a:t>
            </a:r>
          </a:p>
          <a:p>
            <a:pPr algn="just" rtl="1">
              <a:lnSpc>
                <a:spcPct val="150000"/>
              </a:lnSpc>
            </a:pPr>
            <a:r>
              <a:rPr lang="fa-IR" sz="1200" b="1" dirty="0">
                <a:solidFill>
                  <a:schemeClr val="bg2">
                    <a:lumMod val="75000"/>
                  </a:schemeClr>
                </a:solidFill>
                <a:cs typeface="B Nazanin" panose="00000400000000000000" pitchFamily="2" charset="-78"/>
              </a:rPr>
              <a:t>معاون خدمات شهري شهرداري تهران، مديرعامل شركت آبفاي استان تهران، معاون حمل و نقل و ترافيك شهرداري </a:t>
            </a:r>
            <a:r>
              <a:rPr lang="fa-IR" sz="1200" b="1" dirty="0" smtClean="0">
                <a:solidFill>
                  <a:schemeClr val="bg2">
                    <a:lumMod val="75000"/>
                  </a:schemeClr>
                </a:solidFill>
                <a:cs typeface="B Nazanin" panose="00000400000000000000" pitchFamily="2" charset="-78"/>
              </a:rPr>
              <a:t>تهران</a:t>
            </a:r>
            <a:endParaRPr lang="fa-IR" sz="1200" b="1" dirty="0">
              <a:solidFill>
                <a:schemeClr val="bg2">
                  <a:lumMod val="75000"/>
                </a:schemeClr>
              </a:solidFill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6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تشکیل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4</a:t>
            </a: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 كارگروه جديد در شهر </a:t>
            </a:r>
            <a:r>
              <a:rPr lang="fa-IR" sz="16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تهران</a:t>
            </a:r>
          </a:p>
          <a:p>
            <a:pPr algn="just" rtl="1">
              <a:lnSpc>
                <a:spcPct val="150000"/>
              </a:lnSpc>
            </a:pPr>
            <a:r>
              <a:rPr lang="fa-IR" sz="1200" b="1" dirty="0">
                <a:solidFill>
                  <a:schemeClr val="bg2">
                    <a:lumMod val="75000"/>
                  </a:schemeClr>
                </a:solidFill>
                <a:cs typeface="B Nazanin" panose="00000400000000000000" pitchFamily="2" charset="-78"/>
              </a:rPr>
              <a:t>مديرعامل سازمان آتش نشاني و خدمات ايمني شهرداري </a:t>
            </a:r>
            <a:r>
              <a:rPr lang="fa-IR" sz="1200" b="1" dirty="0" smtClean="0">
                <a:solidFill>
                  <a:schemeClr val="bg2">
                    <a:lumMod val="75000"/>
                  </a:schemeClr>
                </a:solidFill>
                <a:cs typeface="B Nazanin" panose="00000400000000000000" pitchFamily="2" charset="-78"/>
              </a:rPr>
              <a:t>تهران</a:t>
            </a:r>
            <a:r>
              <a:rPr lang="fa-IR" sz="1200" b="1" dirty="0">
                <a:solidFill>
                  <a:schemeClr val="bg2">
                    <a:lumMod val="75000"/>
                  </a:schemeClr>
                </a:solidFill>
                <a:cs typeface="B Nazanin" panose="00000400000000000000" pitchFamily="2" charset="-78"/>
              </a:rPr>
              <a:t>، رئيس سازمان مديريت بحران </a:t>
            </a:r>
            <a:r>
              <a:rPr lang="fa-IR" sz="1200" b="1" dirty="0" smtClean="0">
                <a:solidFill>
                  <a:schemeClr val="bg2">
                    <a:lumMod val="75000"/>
                  </a:schemeClr>
                </a:solidFill>
                <a:cs typeface="B Nazanin" panose="00000400000000000000" pitchFamily="2" charset="-78"/>
              </a:rPr>
              <a:t>كشور</a:t>
            </a:r>
            <a:r>
              <a:rPr lang="fa-IR" sz="1200" b="1" dirty="0">
                <a:solidFill>
                  <a:schemeClr val="bg2">
                    <a:lumMod val="75000"/>
                  </a:schemeClr>
                </a:solidFill>
                <a:cs typeface="B Nazanin" panose="00000400000000000000" pitchFamily="2" charset="-78"/>
              </a:rPr>
              <a:t>، رئيس سازمان پيشگيري و مديريت بحران شهر تهران، رئيس دادگستري استان تهران</a:t>
            </a:r>
          </a:p>
          <a:p>
            <a:pPr algn="just" rtl="1">
              <a:lnSpc>
                <a:spcPct val="150000"/>
              </a:lnSpc>
            </a:pPr>
            <a:r>
              <a:rPr lang="fa-IR" sz="1600" b="1" dirty="0">
                <a:cs typeface="B Nazanin" panose="00000400000000000000" pitchFamily="2" charset="-78"/>
              </a:rPr>
              <a:t>به تصویب رسیده است.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772" y="88251"/>
            <a:ext cx="1687510" cy="105172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ctrTitle" idx="4294967295"/>
          </p:nvPr>
        </p:nvSpPr>
        <p:spPr>
          <a:xfrm>
            <a:off x="1331640" y="2139702"/>
            <a:ext cx="6593700" cy="85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a-IR" sz="3600" dirty="0" smtClean="0">
                <a:solidFill>
                  <a:srgbClr val="002060"/>
                </a:solidFill>
                <a:cs typeface="B Titr" panose="00000700000000000000" pitchFamily="2" charset="-78"/>
              </a:rPr>
              <a:t>از حسن توجه شما سپاسگزارم</a:t>
            </a:r>
            <a:endParaRPr lang="en" sz="36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6832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96F3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 descr="mapa_solido_n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463" y="334312"/>
            <a:ext cx="8765947" cy="442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>
            <a:spLocks noGrp="1"/>
          </p:cNvSpPr>
          <p:nvPr>
            <p:ph type="title" idx="4294967295"/>
          </p:nvPr>
        </p:nvSpPr>
        <p:spPr>
          <a:xfrm>
            <a:off x="2817499" y="4281614"/>
            <a:ext cx="4248472" cy="4856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5" tIns="91425" rIns="91425" bIns="91425" anchor="b" anchorCtr="0">
            <a:noAutofit/>
          </a:bodyPr>
          <a:lstStyle/>
          <a:p>
            <a:pPr lvl="0" algn="ctr" rtl="1">
              <a:spcBef>
                <a:spcPts val="0"/>
              </a:spcBef>
              <a:buNone/>
            </a:pP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تاریخچه مدیریت بحران در دنیا</a:t>
            </a:r>
            <a:endParaRPr lang="en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943625" y="1778700"/>
            <a:ext cx="156875" cy="135675"/>
          </a:xfrm>
          <a:prstGeom prst="flowChartMerge">
            <a:avLst/>
          </a:prstGeom>
          <a:solidFill>
            <a:srgbClr val="00000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2739062" y="3417500"/>
            <a:ext cx="156875" cy="135675"/>
          </a:xfrm>
          <a:prstGeom prst="flowChartMerge">
            <a:avLst/>
          </a:prstGeom>
          <a:solidFill>
            <a:srgbClr val="00000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3828800" y="1571025"/>
            <a:ext cx="156875" cy="135675"/>
          </a:xfrm>
          <a:prstGeom prst="flowChartMerge">
            <a:avLst/>
          </a:prstGeom>
          <a:solidFill>
            <a:srgbClr val="00000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4493562" y="3755725"/>
            <a:ext cx="156875" cy="135675"/>
          </a:xfrm>
          <a:prstGeom prst="flowChartMerge">
            <a:avLst/>
          </a:prstGeom>
          <a:solidFill>
            <a:srgbClr val="00000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6797475" y="2029225"/>
            <a:ext cx="156875" cy="135675"/>
          </a:xfrm>
          <a:prstGeom prst="flowChartMerge">
            <a:avLst/>
          </a:prstGeom>
          <a:solidFill>
            <a:srgbClr val="00000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7651300" y="3854825"/>
            <a:ext cx="156875" cy="135675"/>
          </a:xfrm>
          <a:prstGeom prst="flowChartMerge">
            <a:avLst/>
          </a:prstGeom>
          <a:solidFill>
            <a:srgbClr val="00000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9" y="3871634"/>
            <a:ext cx="1369406" cy="113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38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3AB7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78"/>
          <p:cNvSpPr txBox="1">
            <a:spLocks/>
          </p:cNvSpPr>
          <p:nvPr/>
        </p:nvSpPr>
        <p:spPr>
          <a:xfrm>
            <a:off x="1217398" y="98246"/>
            <a:ext cx="4801499" cy="54488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b="1" dirty="0">
                <a:solidFill>
                  <a:srgbClr val="FF0000"/>
                </a:solidFill>
                <a:cs typeface="B Titr" panose="00000700000000000000" pitchFamily="2" charset="-78"/>
              </a:rPr>
              <a:t>تعریف </a:t>
            </a:r>
            <a:r>
              <a:rPr lang="fa-IR" sz="2800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بلایا </a:t>
            </a: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در دنیا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68" name="Shape 139"/>
          <p:cNvSpPr txBox="1">
            <a:spLocks/>
          </p:cNvSpPr>
          <p:nvPr/>
        </p:nvSpPr>
        <p:spPr>
          <a:xfrm>
            <a:off x="0" y="987574"/>
            <a:ext cx="7236296" cy="39604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just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انجمن </a:t>
            </a:r>
            <a: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  <a:t>پرستاری </a:t>
            </a:r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آمریکا(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</a:t>
            </a:r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): 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اتفاقات </a:t>
            </a:r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ناگهانی ومصیبت باری که الگوي زندگی افراد جامعه </a:t>
            </a: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را مختل </a:t>
            </a:r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کرده، جان انسان ها را به خطر می اندازند و </a:t>
            </a: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صدمات متعددي </a:t>
            </a:r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را به بار می </a:t>
            </a: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آورند.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</a:p>
          <a:p>
            <a:pPr marL="342900" indent="-342900" algn="just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صلیب </a:t>
            </a:r>
            <a: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  <a:t>سرخ ایالات متحده: </a:t>
            </a:r>
            <a:endParaRPr lang="fa-IR" sz="2400" b="1" dirty="0" smtClean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فاجعه به وقوع یک حادثه گسترده طبیعی و یا ساخته دست بشر  اطلاق می شود که سبب آسیب هاي گسترده در افراد جامعه شده و براي برآورده ساختن نیاز قربانیان به همکاري گسترده منابع و مسئولین عمومی نیاز </a:t>
            </a: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است.</a:t>
            </a:r>
            <a:endParaRPr lang="fa-IR" sz="20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just" rtl="1"/>
            <a:endParaRPr lang="fa-IR" sz="24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just" rtl="1"/>
            <a:endParaRPr lang="fa-IR" sz="24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71550"/>
            <a:ext cx="1905000" cy="95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715766"/>
            <a:ext cx="2144882" cy="8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47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78"/>
          <p:cNvSpPr txBox="1">
            <a:spLocks/>
          </p:cNvSpPr>
          <p:nvPr/>
        </p:nvSpPr>
        <p:spPr>
          <a:xfrm>
            <a:off x="1115616" y="267494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دنیا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grpSp>
        <p:nvGrpSpPr>
          <p:cNvPr id="9" name="Shape 149"/>
          <p:cNvGrpSpPr/>
          <p:nvPr/>
        </p:nvGrpSpPr>
        <p:grpSpPr>
          <a:xfrm>
            <a:off x="251520" y="276255"/>
            <a:ext cx="443238" cy="443238"/>
            <a:chOff x="5941025" y="3634400"/>
            <a:chExt cx="467650" cy="467650"/>
          </a:xfrm>
        </p:grpSpPr>
        <p:sp>
          <p:nvSpPr>
            <p:cNvPr id="10" name="Shape 150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0" t="0" r="0" b="0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51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0" t="0" r="0" b="0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52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0" t="0" r="0" b="0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53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0" t="0" r="0" b="0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54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0" t="0" r="0" b="0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5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0" t="0" r="0" b="0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1059582"/>
            <a:ext cx="72479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ar-SA" sz="1600" b="1" dirty="0">
                <a:cs typeface="B Nazanin" panose="00000400000000000000" pitchFamily="2" charset="-78"/>
              </a:rPr>
              <a:t>واژه بحران یا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Crisis</a:t>
            </a:r>
            <a:r>
              <a:rPr lang="en-US" sz="1600" b="1" dirty="0">
                <a:cs typeface="B Nazanin" panose="00000400000000000000" pitchFamily="2" charset="-78"/>
              </a:rPr>
              <a:t> </a:t>
            </a:r>
            <a:r>
              <a:rPr lang="fa-IR" sz="1600" b="1" dirty="0" smtClean="0">
                <a:cs typeface="B Nazanin" panose="00000400000000000000" pitchFamily="2" charset="-78"/>
              </a:rPr>
              <a:t> </a:t>
            </a:r>
            <a:r>
              <a:rPr lang="ar-SA" sz="1600" b="1" dirty="0" smtClean="0">
                <a:cs typeface="B Nazanin" panose="00000400000000000000" pitchFamily="2" charset="-78"/>
              </a:rPr>
              <a:t>بیش </a:t>
            </a:r>
            <a:r>
              <a:rPr lang="ar-SA" sz="1600" b="1" dirty="0">
                <a:cs typeface="B Nazanin" panose="00000400000000000000" pitchFamily="2" charset="-78"/>
              </a:rPr>
              <a:t>از</a:t>
            </a:r>
            <a:r>
              <a:rPr lang="ar-SA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 5 قرن </a:t>
            </a:r>
            <a:r>
              <a:rPr lang="ar-SA" sz="1600" b="1" dirty="0">
                <a:cs typeface="B Nazanin" panose="00000400000000000000" pitchFamily="2" charset="-78"/>
              </a:rPr>
              <a:t>پیش مطرح شد. </a:t>
            </a:r>
            <a:endParaRPr lang="fa-IR" sz="1600" b="1" dirty="0" smtClean="0"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a-IR" sz="1600" b="1" dirty="0">
                <a:cs typeface="B Nazanin" panose="00000400000000000000" pitchFamily="2" charset="-78"/>
              </a:rPr>
              <a:t>جهان از آغاز هزاره جدید شاهد </a:t>
            </a: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40 جنگ </a:t>
            </a:r>
            <a:r>
              <a:rPr lang="fa-IR" sz="1600" b="1" dirty="0">
                <a:cs typeface="B Nazanin" panose="00000400000000000000" pitchFamily="2" charset="-78"/>
              </a:rPr>
              <a:t>بزرگ و </a:t>
            </a: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2500 فاجعه طبیعی </a:t>
            </a:r>
            <a:r>
              <a:rPr lang="fa-IR" sz="1600" b="1" dirty="0">
                <a:cs typeface="B Nazanin" panose="00000400000000000000" pitchFamily="2" charset="-78"/>
              </a:rPr>
              <a:t>بوده است. </a:t>
            </a: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میلیون ها </a:t>
            </a:r>
            <a:r>
              <a:rPr lang="fa-IR" sz="1600" b="1" dirty="0">
                <a:cs typeface="B Nazanin" panose="00000400000000000000" pitchFamily="2" charset="-78"/>
              </a:rPr>
              <a:t>نفر کشته و بیش از </a:t>
            </a:r>
            <a:r>
              <a:rPr lang="fa-IR" sz="1600" b="1" dirty="0">
                <a:solidFill>
                  <a:srgbClr val="0070C0"/>
                </a:solidFill>
                <a:cs typeface="B Nazanin" panose="00000400000000000000" pitchFamily="2" charset="-78"/>
              </a:rPr>
              <a:t>2 </a:t>
            </a:r>
            <a:r>
              <a:rPr lang="fa-IR" sz="16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میلیارد نفر </a:t>
            </a:r>
            <a:r>
              <a:rPr lang="fa-IR" sz="1600" b="1" dirty="0">
                <a:cs typeface="B Nazanin" panose="00000400000000000000" pitchFamily="2" charset="-78"/>
              </a:rPr>
              <a:t>تحت تاثیر قرار گرفتند .</a:t>
            </a:r>
          </a:p>
          <a:p>
            <a:pPr marL="285750" indent="-285750" algn="just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Caplan</a:t>
            </a:r>
            <a:r>
              <a:rPr lang="en-US" sz="1600" b="1" dirty="0" smtClean="0">
                <a:cs typeface="B Nazanin" panose="00000400000000000000" pitchFamily="2" charset="-78"/>
              </a:rPr>
              <a:t> </a:t>
            </a:r>
            <a:r>
              <a:rPr lang="fa-IR" sz="1600" b="1" dirty="0" smtClean="0">
                <a:cs typeface="B Nazanin" panose="00000400000000000000" pitchFamily="2" charset="-78"/>
              </a:rPr>
              <a:t> و </a:t>
            </a:r>
            <a:r>
              <a:rPr lang="en-US" sz="1600" b="1" dirty="0" smtClean="0">
                <a:cs typeface="B Nazanin" panose="00000400000000000000" pitchFamily="2" charset="-78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Lindemann</a:t>
            </a:r>
            <a:r>
              <a:rPr lang="en-US" sz="1600" b="1" dirty="0" smtClean="0">
                <a:cs typeface="B Nazanin" panose="00000400000000000000" pitchFamily="2" charset="-78"/>
              </a:rPr>
              <a:t> </a:t>
            </a:r>
            <a:r>
              <a:rPr lang="fa-IR" sz="1600" b="1" dirty="0">
                <a:cs typeface="B Nazanin" panose="00000400000000000000" pitchFamily="2" charset="-78"/>
              </a:rPr>
              <a:t>اغلب به عنوان پیشگامان در زمینه مداخله در بحران شناخته می شوند. کار آنها پس از یک رویداد غم انگیز در بوستون در سال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1942</a:t>
            </a:r>
            <a:r>
              <a:rPr lang="fa-IR" sz="1600" b="1" dirty="0">
                <a:cs typeface="B Nazanin" panose="00000400000000000000" pitchFamily="2" charset="-78"/>
              </a:rPr>
              <a:t>، آتش سوزی کلوپ شبانه نارگیل گرو، که در آن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493 نفر </a:t>
            </a:r>
            <a:r>
              <a:rPr lang="fa-IR" sz="1600" b="1" dirty="0">
                <a:cs typeface="B Nazanin" panose="00000400000000000000" pitchFamily="2" charset="-78"/>
              </a:rPr>
              <a:t>جان باختند، آغاز شد. </a:t>
            </a:r>
            <a:endParaRPr lang="fa-IR" sz="1600" b="1" dirty="0" smtClean="0"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ar-SA" sz="1600" b="1" dirty="0" smtClean="0">
                <a:cs typeface="B Nazanin" panose="00000400000000000000" pitchFamily="2" charset="-78"/>
              </a:rPr>
              <a:t>عبارت </a:t>
            </a:r>
            <a:r>
              <a:rPr lang="ar-SA" sz="1600" b="1" dirty="0">
                <a:cs typeface="B Nazanin" panose="00000400000000000000" pitchFamily="2" charset="-78"/>
              </a:rPr>
              <a:t>امروزی مدیریت بحران برای اولین بار توسط </a:t>
            </a:r>
            <a:r>
              <a:rPr lang="ar-SA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مک </a:t>
            </a:r>
            <a:r>
              <a:rPr lang="ar-SA" sz="1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فامارو </a:t>
            </a:r>
            <a:endParaRPr lang="fa-IR" sz="1600" b="1" dirty="0" smtClean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algn="just" rtl="1">
              <a:lnSpc>
                <a:spcPct val="200000"/>
              </a:lnSpc>
            </a:pPr>
            <a:r>
              <a:rPr lang="ar-SA" sz="1600" b="1" dirty="0" smtClean="0">
                <a:cs typeface="B Nazanin" panose="00000400000000000000" pitchFamily="2" charset="-78"/>
              </a:rPr>
              <a:t>با </a:t>
            </a:r>
            <a:r>
              <a:rPr lang="ar-SA" sz="1600" b="1" dirty="0">
                <a:cs typeface="B Nazanin" panose="00000400000000000000" pitchFamily="2" charset="-78"/>
              </a:rPr>
              <a:t>توجه به امکان درگیری موشکی  آمریکا و </a:t>
            </a:r>
            <a:r>
              <a:rPr lang="ar-SA" sz="1600" b="1" dirty="0" smtClean="0">
                <a:cs typeface="B Nazanin" panose="00000400000000000000" pitchFamily="2" charset="-78"/>
              </a:rPr>
              <a:t>کوبا </a:t>
            </a:r>
            <a:r>
              <a:rPr lang="ar-SA" sz="1600" b="1" dirty="0">
                <a:cs typeface="B Nazanin" panose="00000400000000000000" pitchFamily="2" charset="-78"/>
              </a:rPr>
              <a:t>عنوان گردید. </a:t>
            </a:r>
            <a:endParaRPr lang="fa-IR" sz="1600" b="1" dirty="0" smtClean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4" y="3512389"/>
            <a:ext cx="1200460" cy="15790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875" y="4860623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 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Lindemann</a:t>
            </a:r>
            <a:r>
              <a:rPr lang="en-US" sz="9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9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291271"/>
            <a:ext cx="1335678" cy="9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99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1B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78"/>
          <p:cNvSpPr txBox="1">
            <a:spLocks/>
          </p:cNvSpPr>
          <p:nvPr/>
        </p:nvSpPr>
        <p:spPr>
          <a:xfrm>
            <a:off x="1187624" y="339502"/>
            <a:ext cx="4801499" cy="54488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آمار بحران در دنیا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14" name="Shape 139"/>
          <p:cNvSpPr txBox="1">
            <a:spLocks/>
          </p:cNvSpPr>
          <p:nvPr/>
        </p:nvSpPr>
        <p:spPr>
          <a:xfrm>
            <a:off x="179512" y="987574"/>
            <a:ext cx="7056784" cy="39604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در سال 2009 حدود 335 مورد بحران طبيعي در جهان رخ داده که 40/3 %  آنها در آسیا  و  </a:t>
            </a:r>
            <a:r>
              <a:rPr lang="fa-IR" sz="17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89/1 </a:t>
            </a:r>
            <a:r>
              <a:rPr lang="fa-IR" sz="1700" b="1" dirty="0">
                <a:solidFill>
                  <a:srgbClr val="FF0000"/>
                </a:solidFill>
                <a:cs typeface="B Nazanin" panose="00000400000000000000" pitchFamily="2" charset="-78"/>
              </a:rPr>
              <a:t>%</a:t>
            </a: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 موارد </a:t>
            </a:r>
            <a:r>
              <a:rPr lang="fa-IR" sz="1700" b="1" dirty="0">
                <a:solidFill>
                  <a:srgbClr val="0070C0"/>
                </a:solidFill>
                <a:cs typeface="B Nazanin" panose="00000400000000000000" pitchFamily="2" charset="-78"/>
              </a:rPr>
              <a:t>مرگ و میر </a:t>
            </a: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و </a:t>
            </a:r>
            <a:r>
              <a:rPr lang="fa-IR" sz="1700" b="1" dirty="0">
                <a:solidFill>
                  <a:srgbClr val="FF0000"/>
                </a:solidFill>
                <a:cs typeface="B Nazanin" panose="00000400000000000000" pitchFamily="2" charset="-78"/>
              </a:rPr>
              <a:t>38/5%</a:t>
            </a: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1700" b="1" dirty="0">
                <a:solidFill>
                  <a:srgbClr val="0070C0"/>
                </a:solidFill>
                <a:cs typeface="B Nazanin" panose="00000400000000000000" pitchFamily="2" charset="-78"/>
              </a:rPr>
              <a:t>خسارات اقتصادی </a:t>
            </a: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را شامل </a:t>
            </a:r>
            <a:r>
              <a:rPr lang="fa-IR" sz="17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گردید.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7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 </a:t>
            </a: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دوره پانزده ساله (</a:t>
            </a:r>
            <a:r>
              <a:rPr lang="fa-IR" sz="1700" b="1" dirty="0">
                <a:solidFill>
                  <a:srgbClr val="FF0000"/>
                </a:solidFill>
                <a:cs typeface="B Nazanin" panose="00000400000000000000" pitchFamily="2" charset="-78"/>
              </a:rPr>
              <a:t>1975-1990</a:t>
            </a: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) بروز بلایا بیش از </a:t>
            </a:r>
            <a:r>
              <a:rPr lang="fa-IR" sz="1700" b="1" dirty="0">
                <a:solidFill>
                  <a:srgbClr val="7030A0"/>
                </a:solidFill>
                <a:cs typeface="B Nazanin" panose="00000400000000000000" pitchFamily="2" charset="-78"/>
              </a:rPr>
              <a:t>چهار برابر </a:t>
            </a: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افزایش یافته است. به ویژه، سال های پایانی دهه </a:t>
            </a:r>
            <a:r>
              <a:rPr lang="fa-IR" sz="1700" b="1" dirty="0">
                <a:solidFill>
                  <a:srgbClr val="FF0000"/>
                </a:solidFill>
                <a:cs typeface="B Nazanin" panose="00000400000000000000" pitchFamily="2" charset="-78"/>
              </a:rPr>
              <a:t>1990</a:t>
            </a: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 شاهد بلایای طبیعی بزرگ در چندین کشور بود. </a:t>
            </a:r>
            <a:endParaRPr lang="fa-IR" sz="1700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در دوره ی زمانی 2009-1980 منطقه ی آسیا و اقیانوسیه متحمل </a:t>
            </a:r>
            <a:r>
              <a:rPr lang="fa-IR" sz="1700" b="1" dirty="0">
                <a:solidFill>
                  <a:srgbClr val="FF0000"/>
                </a:solidFill>
                <a:cs typeface="B Nazanin" panose="00000400000000000000" pitchFamily="2" charset="-78"/>
              </a:rPr>
              <a:t>45 </a:t>
            </a:r>
            <a:r>
              <a:rPr lang="fa-IR" sz="17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درصد </a:t>
            </a:r>
            <a:r>
              <a:rPr lang="fa-IR" sz="17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از </a:t>
            </a: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بلایا در سطح جهانی بوده است </a:t>
            </a:r>
            <a:r>
              <a:rPr lang="fa-IR" sz="1700" b="1" dirty="0">
                <a:solidFill>
                  <a:srgbClr val="FF0000"/>
                </a:solidFill>
                <a:cs typeface="B Nazanin" panose="00000400000000000000" pitchFamily="2" charset="-78"/>
              </a:rPr>
              <a:t>42 درصد </a:t>
            </a: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از خسارات اقتصادی و </a:t>
            </a:r>
            <a:r>
              <a:rPr lang="fa-IR" sz="1700" b="1" dirty="0">
                <a:solidFill>
                  <a:srgbClr val="FF0000"/>
                </a:solidFill>
                <a:cs typeface="B Nazanin" panose="00000400000000000000" pitchFamily="2" charset="-78"/>
              </a:rPr>
              <a:t>6 درصد </a:t>
            </a: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تلفات جانی ناشی از بلایا در این منطقه روی داده </a:t>
            </a:r>
            <a:r>
              <a:rPr lang="fa-IR" sz="17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است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17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1700" b="1" dirty="0">
                <a:solidFill>
                  <a:srgbClr val="FF0000"/>
                </a:solidFill>
                <a:cs typeface="B Nazanin" panose="00000400000000000000" pitchFamily="2" charset="-78"/>
              </a:rPr>
              <a:t>86 درصد </a:t>
            </a:r>
            <a:r>
              <a:rPr lang="fa-IR" sz="1700" b="1" dirty="0">
                <a:solidFill>
                  <a:schemeClr val="tx1"/>
                </a:solidFill>
                <a:cs typeface="B Nazanin" panose="00000400000000000000" pitchFamily="2" charset="-78"/>
              </a:rPr>
              <a:t>از کل جمعیت این منطقه از حوادث و بلایا آسیب </a:t>
            </a:r>
            <a:r>
              <a:rPr lang="fa-IR" sz="17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دیده اند.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b="1" dirty="0">
                <a:cs typeface="B Nazanin" panose="00000400000000000000" pitchFamily="2" charset="-78"/>
              </a:rPr>
              <a:t>در فاصله زمانی </a:t>
            </a:r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2003 الی 2013 </a:t>
            </a:r>
            <a:r>
              <a:rPr lang="fa-IR" b="1" dirty="0">
                <a:cs typeface="B Nazanin" panose="00000400000000000000" pitchFamily="2" charset="-78"/>
              </a:rPr>
              <a:t>، </a:t>
            </a:r>
            <a:r>
              <a:rPr lang="fa-IR" b="1" dirty="0">
                <a:solidFill>
                  <a:srgbClr val="0070C0"/>
                </a:solidFill>
                <a:cs typeface="B Nazanin" panose="00000400000000000000" pitchFamily="2" charset="-78"/>
              </a:rPr>
              <a:t>705691</a:t>
            </a:r>
            <a:r>
              <a:rPr lang="fa-IR" b="1" dirty="0">
                <a:cs typeface="B Nazanin" panose="00000400000000000000" pitchFamily="2" charset="-78"/>
              </a:rPr>
              <a:t> نفر در اثر حوادث و </a:t>
            </a:r>
            <a:r>
              <a:rPr lang="fa-IR" b="1" dirty="0" smtClean="0">
                <a:cs typeface="B Nazanin" panose="00000400000000000000" pitchFamily="2" charset="-78"/>
              </a:rPr>
              <a:t>بلایای طبیعی </a:t>
            </a:r>
            <a:r>
              <a:rPr lang="fa-IR" b="1" dirty="0">
                <a:cs typeface="B Nazanin" panose="00000400000000000000" pitchFamily="2" charset="-78"/>
              </a:rPr>
              <a:t>و غیر </a:t>
            </a:r>
            <a:r>
              <a:rPr lang="fa-IR" b="1" dirty="0" smtClean="0">
                <a:cs typeface="B Nazanin" panose="00000400000000000000" pitchFamily="2" charset="-78"/>
              </a:rPr>
              <a:t>طبیعی</a:t>
            </a:r>
          </a:p>
          <a:p>
            <a:pPr algn="just" rtl="1">
              <a:lnSpc>
                <a:spcPct val="150000"/>
              </a:lnSpc>
            </a:pPr>
            <a:r>
              <a:rPr lang="fa-IR" b="1" dirty="0" smtClean="0">
                <a:cs typeface="B Nazanin" panose="00000400000000000000" pitchFamily="2" charset="-78"/>
              </a:rPr>
              <a:t> در </a:t>
            </a:r>
            <a:r>
              <a:rPr lang="fa-IR" b="1" dirty="0">
                <a:cs typeface="B Nazanin" panose="00000400000000000000" pitchFamily="2" charset="-78"/>
              </a:rPr>
              <a:t>آسیا جان خود را از دست داده </a:t>
            </a:r>
            <a:r>
              <a:rPr lang="fa-IR" b="1" dirty="0" smtClean="0">
                <a:cs typeface="B Nazanin" panose="00000400000000000000" pitchFamily="2" charset="-78"/>
              </a:rPr>
              <a:t>اند. »»» </a:t>
            </a:r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سهم ایران 30517 نفر</a:t>
            </a:r>
            <a:endParaRPr lang="fa-IR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grpSp>
        <p:nvGrpSpPr>
          <p:cNvPr id="21" name="Shape 149"/>
          <p:cNvGrpSpPr/>
          <p:nvPr/>
        </p:nvGrpSpPr>
        <p:grpSpPr>
          <a:xfrm>
            <a:off x="251520" y="276255"/>
            <a:ext cx="443238" cy="443238"/>
            <a:chOff x="5941025" y="3634400"/>
            <a:chExt cx="467650" cy="467650"/>
          </a:xfrm>
        </p:grpSpPr>
        <p:sp>
          <p:nvSpPr>
            <p:cNvPr id="22" name="Shape 150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0" t="0" r="0" b="0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151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0" t="0" r="0" b="0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152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0" t="0" r="0" b="0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153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0" t="0" r="0" b="0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154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0" t="0" r="0" b="0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155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0" t="0" r="0" b="0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00" y="3672777"/>
            <a:ext cx="1236122" cy="128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37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51B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78"/>
          <p:cNvSpPr txBox="1">
            <a:spLocks/>
          </p:cNvSpPr>
          <p:nvPr/>
        </p:nvSpPr>
        <p:spPr>
          <a:xfrm>
            <a:off x="1187624" y="339502"/>
            <a:ext cx="4801499" cy="54488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دنیا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14" name="Shape 139"/>
          <p:cNvSpPr txBox="1">
            <a:spLocks/>
          </p:cNvSpPr>
          <p:nvPr/>
        </p:nvSpPr>
        <p:spPr>
          <a:xfrm>
            <a:off x="0" y="987574"/>
            <a:ext cx="7236296" cy="39604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just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600" b="1" dirty="0">
                <a:cs typeface="B Nazanin" panose="00000400000000000000" pitchFamily="2" charset="-78"/>
              </a:rPr>
              <a:t>کمیته بین‌المللی صلیب سرخ که در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سال 1863 </a:t>
            </a:r>
            <a:r>
              <a:rPr lang="fa-IR" sz="1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در ژنو </a:t>
            </a:r>
            <a:r>
              <a:rPr lang="fa-IR" sz="1600" b="1" dirty="0" smtClean="0">
                <a:cs typeface="B Nazanin" panose="00000400000000000000" pitchFamily="2" charset="-78"/>
              </a:rPr>
              <a:t>تأسیس </a:t>
            </a:r>
            <a:r>
              <a:rPr lang="fa-IR" sz="1600" b="1" dirty="0">
                <a:cs typeface="B Nazanin" panose="00000400000000000000" pitchFamily="2" charset="-78"/>
              </a:rPr>
              <a:t>شد، در سرتاسر جهان فعالیت می‌کند و به مردم آسیب‌دیده از درگیری و خشونت‌های مسلحانه کمک می‌کند و قوانینی را که از قربانیان جنگ حمایت </a:t>
            </a:r>
            <a:r>
              <a:rPr lang="fa-IR" sz="1600" b="1" dirty="0" smtClean="0">
                <a:cs typeface="B Nazanin" panose="00000400000000000000" pitchFamily="2" charset="-78"/>
              </a:rPr>
              <a:t>می‌کند،ترویج </a:t>
            </a:r>
            <a:r>
              <a:rPr lang="fa-IR" sz="1600" b="1" dirty="0">
                <a:cs typeface="B Nazanin" panose="00000400000000000000" pitchFamily="2" charset="-78"/>
              </a:rPr>
              <a:t>می‌کند</a:t>
            </a:r>
            <a:r>
              <a:rPr lang="fa-IR" sz="1600" b="1" dirty="0" smtClean="0">
                <a:cs typeface="B Nazanin" panose="00000400000000000000" pitchFamily="2" charset="-78"/>
              </a:rPr>
              <a:t>.</a:t>
            </a: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600" b="1" dirty="0" smtClean="0">
                <a:cs typeface="B Nazanin" panose="00000400000000000000" pitchFamily="2" charset="-78"/>
              </a:rPr>
              <a:t>یک </a:t>
            </a:r>
            <a:r>
              <a:rPr lang="fa-IR" sz="1600" b="1" dirty="0">
                <a:cs typeface="B Nazanin" panose="00000400000000000000" pitchFamily="2" charset="-78"/>
              </a:rPr>
              <a:t>سازمان مستقل و بی‌طرف، مأموریت آن اساساً از کنوانسیون ژنو 1949 سرچشمه می‌گیرد</a:t>
            </a:r>
            <a:r>
              <a:rPr lang="fa-IR" sz="1600" b="1" dirty="0" smtClean="0">
                <a:cs typeface="B Nazanin" panose="00000400000000000000" pitchFamily="2" charset="-78"/>
              </a:rPr>
              <a:t>.</a:t>
            </a: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600" b="1" dirty="0" smtClean="0">
                <a:cs typeface="B Nazanin" panose="00000400000000000000" pitchFamily="2" charset="-78"/>
              </a:rPr>
              <a:t>90 میلیون داوطلب دارد.</a:t>
            </a: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600" b="1" dirty="0">
                <a:cs typeface="B Nazanin" panose="00000400000000000000" pitchFamily="2" charset="-78"/>
              </a:rPr>
              <a:t>نشان هلال احمر برای اولین بار توسط داوطلبان صلیب سرخ در جریان </a:t>
            </a:r>
            <a:endParaRPr lang="fa-IR" sz="1600" b="1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1600" b="1" dirty="0" smtClean="0">
                <a:cs typeface="B Nazanin" panose="00000400000000000000" pitchFamily="2" charset="-78"/>
              </a:rPr>
              <a:t>درگیری </a:t>
            </a:r>
            <a:r>
              <a:rPr lang="fa-IR" sz="1600" b="1" dirty="0">
                <a:cs typeface="B Nazanin" panose="00000400000000000000" pitchFamily="2" charset="-78"/>
              </a:rPr>
              <a:t>مسلحانه 1876-1878 بین امپراتوری عثمانی و امپراتوری روسیه مورد استفاده قرار گرفت. </a:t>
            </a:r>
            <a:endParaRPr lang="en-US" sz="1600" b="1" dirty="0" smtClean="0">
              <a:cs typeface="B Nazanin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600" b="1" dirty="0" smtClean="0">
                <a:cs typeface="B Nazanin" panose="00000400000000000000" pitchFamily="2" charset="-78"/>
              </a:rPr>
              <a:t>این </a:t>
            </a:r>
            <a:r>
              <a:rPr lang="fa-IR" sz="1600" b="1" dirty="0">
                <a:cs typeface="B Nazanin" panose="00000400000000000000" pitchFamily="2" charset="-78"/>
              </a:rPr>
              <a:t>نماد به طور رسمی در سال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1929</a:t>
            </a:r>
            <a:r>
              <a:rPr lang="fa-IR" sz="1600" b="1" dirty="0">
                <a:cs typeface="B Nazanin" panose="00000400000000000000" pitchFamily="2" charset="-78"/>
              </a:rPr>
              <a:t> پذیرفته شد و تاکنون </a:t>
            </a:r>
            <a:r>
              <a:rPr lang="fa-IR" sz="1600" b="1" dirty="0">
                <a:solidFill>
                  <a:srgbClr val="FF0000"/>
                </a:solidFill>
                <a:cs typeface="B Nazanin" panose="00000400000000000000" pitchFamily="2" charset="-78"/>
              </a:rPr>
              <a:t>33</a:t>
            </a:r>
            <a:r>
              <a:rPr lang="fa-IR" sz="1600" b="1" dirty="0">
                <a:cs typeface="B Nazanin" panose="00000400000000000000" pitchFamily="2" charset="-78"/>
              </a:rPr>
              <a:t> کشور در جهان اسلام آن را به رسمیت شناخته اند.</a:t>
            </a:r>
            <a:endParaRPr lang="fa-IR" sz="1600" b="1" dirty="0" smtClean="0">
              <a:cs typeface="B Nazanin" panose="00000400000000000000" pitchFamily="2" charset="-78"/>
            </a:endParaRPr>
          </a:p>
        </p:txBody>
      </p:sp>
      <p:grpSp>
        <p:nvGrpSpPr>
          <p:cNvPr id="21" name="Shape 149"/>
          <p:cNvGrpSpPr/>
          <p:nvPr/>
        </p:nvGrpSpPr>
        <p:grpSpPr>
          <a:xfrm>
            <a:off x="251520" y="276255"/>
            <a:ext cx="443238" cy="443238"/>
            <a:chOff x="5941025" y="3634400"/>
            <a:chExt cx="467650" cy="467650"/>
          </a:xfrm>
        </p:grpSpPr>
        <p:sp>
          <p:nvSpPr>
            <p:cNvPr id="22" name="Shape 150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0" t="0" r="0" b="0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Shape 151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0" t="0" r="0" b="0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Shape 152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0" t="0" r="0" b="0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Shape 153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0" t="0" r="0" b="0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Shape 154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0" t="0" r="0" b="0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Shape 155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0" t="0" r="0" b="0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499742"/>
            <a:ext cx="1080120" cy="720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2" y="4098706"/>
            <a:ext cx="1151502" cy="767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254011"/>
            <a:ext cx="1259283" cy="16896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68344" y="213970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Henry Dunant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354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A9F4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8"/>
          <p:cNvSpPr txBox="1">
            <a:spLocks/>
          </p:cNvSpPr>
          <p:nvPr/>
        </p:nvSpPr>
        <p:spPr>
          <a:xfrm>
            <a:off x="1187624" y="339502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دنیا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8" name="Shape 139"/>
          <p:cNvSpPr txBox="1">
            <a:spLocks/>
          </p:cNvSpPr>
          <p:nvPr/>
        </p:nvSpPr>
        <p:spPr>
          <a:xfrm>
            <a:off x="107504" y="987574"/>
            <a:ext cx="7272808" cy="39604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150000"/>
              </a:lnSpc>
            </a:pPr>
            <a:endParaRPr lang="en" sz="1800" b="1" dirty="0">
              <a:cs typeface="B Nazanin" panose="00000400000000000000" pitchFamily="2" charset="-78"/>
            </a:endParaRPr>
          </a:p>
        </p:txBody>
      </p:sp>
      <p:sp>
        <p:nvSpPr>
          <p:cNvPr id="10" name="Shape 139"/>
          <p:cNvSpPr txBox="1">
            <a:spLocks/>
          </p:cNvSpPr>
          <p:nvPr/>
        </p:nvSpPr>
        <p:spPr>
          <a:xfrm>
            <a:off x="259904" y="1139974"/>
            <a:ext cx="7272808" cy="39604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150000"/>
              </a:lnSpc>
            </a:pPr>
            <a:endParaRPr lang="en" sz="1800" b="1" dirty="0">
              <a:cs typeface="B Nazanin" panose="00000400000000000000" pitchFamily="2" charset="-78"/>
            </a:endParaRPr>
          </a:p>
        </p:txBody>
      </p:sp>
      <p:sp>
        <p:nvSpPr>
          <p:cNvPr id="11" name="Shape 139"/>
          <p:cNvSpPr txBox="1">
            <a:spLocks/>
          </p:cNvSpPr>
          <p:nvPr/>
        </p:nvSpPr>
        <p:spPr>
          <a:xfrm>
            <a:off x="0" y="884382"/>
            <a:ext cx="7092280" cy="39604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800" b="1" dirty="0">
                <a:cs typeface="B Nazanin" panose="00000400000000000000" pitchFamily="2" charset="-78"/>
              </a:rPr>
              <a:t>تلاش هاي بشري براي مقابله با حوادث و بلاياي طبيعي در عصر جديد داراي </a:t>
            </a:r>
            <a:r>
              <a:rPr lang="fa-IR" sz="1800" b="1" dirty="0">
                <a:solidFill>
                  <a:schemeClr val="accent5">
                    <a:lumMod val="75000"/>
                  </a:schemeClr>
                </a:solidFill>
                <a:cs typeface="B Nazanin" panose="00000400000000000000" pitchFamily="2" charset="-78"/>
              </a:rPr>
              <a:t>سه مرحله </a:t>
            </a:r>
            <a:r>
              <a:rPr lang="fa-IR" sz="1800" b="1" dirty="0">
                <a:cs typeface="B Nazanin" panose="00000400000000000000" pitchFamily="2" charset="-78"/>
              </a:rPr>
              <a:t>و </a:t>
            </a:r>
            <a:r>
              <a:rPr lang="fa-IR" sz="1800" b="1" dirty="0">
                <a:solidFill>
                  <a:schemeClr val="accent5">
                    <a:lumMod val="75000"/>
                  </a:schemeClr>
                </a:solidFill>
                <a:cs typeface="B Nazanin" panose="00000400000000000000" pitchFamily="2" charset="-78"/>
              </a:rPr>
              <a:t>رويكرد</a:t>
            </a:r>
            <a:r>
              <a:rPr lang="fa-IR" sz="1800" b="1" dirty="0">
                <a:cs typeface="B Nazanin" panose="00000400000000000000" pitchFamily="2" charset="-78"/>
              </a:rPr>
              <a:t> مي </a:t>
            </a:r>
            <a:r>
              <a:rPr lang="fa-IR" sz="1800" b="1" dirty="0" smtClean="0">
                <a:cs typeface="B Nazanin" panose="00000400000000000000" pitchFamily="2" charset="-78"/>
              </a:rPr>
              <a:t>باشد:</a:t>
            </a:r>
          </a:p>
          <a:p>
            <a:pPr algn="just" rtl="1">
              <a:lnSpc>
                <a:spcPct val="150000"/>
              </a:lnSpc>
            </a:pPr>
            <a:r>
              <a:rPr lang="fa-IR" sz="1800" b="1" dirty="0" smtClean="0">
                <a:cs typeface="B Nazanin" panose="00000400000000000000" pitchFamily="2" charset="-78"/>
              </a:rPr>
              <a:t>1.  مرحله </a:t>
            </a:r>
            <a:r>
              <a:rPr lang="fa-IR" sz="1800" b="1" dirty="0">
                <a:cs typeface="B Nazanin" panose="00000400000000000000" pitchFamily="2" charset="-78"/>
              </a:rPr>
              <a:t>و رويكرد اول مبتني بر </a:t>
            </a:r>
            <a:r>
              <a:rPr lang="fa-IR" sz="1800" b="1" dirty="0">
                <a:solidFill>
                  <a:srgbClr val="7030A0"/>
                </a:solidFill>
                <a:cs typeface="B Nazanin" panose="00000400000000000000" pitchFamily="2" charset="-78"/>
              </a:rPr>
              <a:t>ارايه كمك هاي اضطراري و امداد و نجات </a:t>
            </a:r>
            <a:r>
              <a:rPr lang="fa-IR" sz="1800" b="1" dirty="0" smtClean="0">
                <a:solidFill>
                  <a:srgbClr val="7030A0"/>
                </a:solidFill>
                <a:cs typeface="B Nazanin" panose="00000400000000000000" pitchFamily="2" charset="-78"/>
              </a:rPr>
              <a:t>همزمان </a:t>
            </a:r>
            <a:r>
              <a:rPr lang="fa-IR" sz="1800" b="1" dirty="0">
                <a:cs typeface="B Nazanin" panose="00000400000000000000" pitchFamily="2" charset="-78"/>
              </a:rPr>
              <a:t>با تاسيس سازمان هاي بين المللي مانند فدراسيون بين المللي جمعيت هاي صليب سرخ و هلال احمر در اوايل قرن </a:t>
            </a:r>
            <a:r>
              <a:rPr lang="fa-IR" sz="1800" b="1" dirty="0" smtClean="0">
                <a:cs typeface="B Nazanin" panose="00000400000000000000" pitchFamily="2" charset="-78"/>
              </a:rPr>
              <a:t>20 </a:t>
            </a:r>
            <a:r>
              <a:rPr lang="fa-IR" sz="1800" b="1" dirty="0">
                <a:cs typeface="B Nazanin" panose="00000400000000000000" pitchFamily="2" charset="-78"/>
              </a:rPr>
              <a:t>شكل گرفت</a:t>
            </a:r>
            <a:r>
              <a:rPr lang="fa-IR" sz="1800" b="1" dirty="0" smtClean="0">
                <a:cs typeface="B Nazanin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sz="1800" b="1" dirty="0" smtClean="0">
                <a:cs typeface="B Nazanin" panose="00000400000000000000" pitchFamily="2" charset="-78"/>
              </a:rPr>
              <a:t> </a:t>
            </a:r>
            <a:r>
              <a:rPr lang="fa-IR" sz="1800" b="1" dirty="0">
                <a:cs typeface="B Nazanin" panose="00000400000000000000" pitchFamily="2" charset="-78"/>
              </a:rPr>
              <a:t>اين مرحله تا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زمان جنگ جهاني دوم </a:t>
            </a:r>
            <a:r>
              <a:rPr lang="fa-IR" sz="1800" b="1" dirty="0">
                <a:cs typeface="B Nazanin" panose="00000400000000000000" pitchFamily="2" charset="-78"/>
              </a:rPr>
              <a:t>استمرار يافت و از طريق آن </a:t>
            </a: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كمك هاي امدادي </a:t>
            </a:r>
            <a:r>
              <a:rPr lang="fa-IR" sz="1800" b="1" dirty="0">
                <a:cs typeface="B Nazanin" panose="00000400000000000000" pitchFamily="2" charset="-78"/>
              </a:rPr>
              <a:t>و </a:t>
            </a: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بشردوستانه</a:t>
            </a:r>
            <a:r>
              <a:rPr lang="fa-IR" sz="1800" b="1" dirty="0">
                <a:cs typeface="B Nazanin" panose="00000400000000000000" pitchFamily="2" charset="-78"/>
              </a:rPr>
              <a:t> به آسيب ديدگان ارايه مي گرديد</a:t>
            </a:r>
            <a:r>
              <a:rPr lang="fa-IR" sz="1800" b="1" dirty="0" smtClean="0">
                <a:cs typeface="B Nazanin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endParaRPr lang="fa-IR" sz="1800" b="1" dirty="0">
              <a:cs typeface="B Nazanin" panose="00000400000000000000" pitchFamily="2" charset="-78"/>
            </a:endParaRPr>
          </a:p>
        </p:txBody>
      </p:sp>
      <p:grpSp>
        <p:nvGrpSpPr>
          <p:cNvPr id="9" name="Shape 149"/>
          <p:cNvGrpSpPr/>
          <p:nvPr/>
        </p:nvGrpSpPr>
        <p:grpSpPr>
          <a:xfrm>
            <a:off x="251520" y="276255"/>
            <a:ext cx="443238" cy="443238"/>
            <a:chOff x="5941025" y="3634400"/>
            <a:chExt cx="467650" cy="467650"/>
          </a:xfrm>
        </p:grpSpPr>
        <p:sp>
          <p:nvSpPr>
            <p:cNvPr id="12" name="Shape 150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0" t="0" r="0" b="0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51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0" t="0" r="0" b="0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52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0" t="0" r="0" b="0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3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0" t="0" r="0" b="0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54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0" t="0" r="0" b="0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55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0" t="0" r="0" b="0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6861"/>
            <a:ext cx="1331640" cy="16305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435846"/>
            <a:ext cx="1547664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420155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78"/>
          <p:cNvSpPr txBox="1">
            <a:spLocks/>
          </p:cNvSpPr>
          <p:nvPr/>
        </p:nvSpPr>
        <p:spPr>
          <a:xfrm>
            <a:off x="1187624" y="339502"/>
            <a:ext cx="4801499" cy="544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تاریخچه مدیریت بحران در دنیا</a:t>
            </a:r>
            <a:endParaRPr lang="en" sz="4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grpSp>
        <p:nvGrpSpPr>
          <p:cNvPr id="9" name="Shape 149"/>
          <p:cNvGrpSpPr/>
          <p:nvPr/>
        </p:nvGrpSpPr>
        <p:grpSpPr>
          <a:xfrm>
            <a:off x="251520" y="276255"/>
            <a:ext cx="443238" cy="443238"/>
            <a:chOff x="5941025" y="3634400"/>
            <a:chExt cx="467650" cy="467650"/>
          </a:xfrm>
        </p:grpSpPr>
        <p:sp>
          <p:nvSpPr>
            <p:cNvPr id="10" name="Shape 150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0" t="0" r="0" b="0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51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0" t="0" r="0" b="0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52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0" t="0" r="0" b="0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53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0" t="0" r="0" b="0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54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0" t="0" r="0" b="0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5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0" t="0" r="0" b="0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139"/>
          <p:cNvSpPr txBox="1">
            <a:spLocks/>
          </p:cNvSpPr>
          <p:nvPr/>
        </p:nvSpPr>
        <p:spPr>
          <a:xfrm>
            <a:off x="0" y="884382"/>
            <a:ext cx="7092280" cy="39604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>
              <a:lnSpc>
                <a:spcPct val="150000"/>
              </a:lnSpc>
            </a:pPr>
            <a:r>
              <a:rPr lang="fa-IR" sz="1800" b="1" dirty="0" smtClean="0">
                <a:cs typeface="B Nazanin" panose="00000400000000000000" pitchFamily="2" charset="-78"/>
              </a:rPr>
              <a:t>2. مرحله </a:t>
            </a:r>
            <a:r>
              <a:rPr lang="fa-IR" sz="1800" b="1" dirty="0">
                <a:cs typeface="B Nazanin" panose="00000400000000000000" pitchFamily="2" charset="-78"/>
              </a:rPr>
              <a:t>و رويكرد دوم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پس از جنگ جهاني دوم </a:t>
            </a:r>
            <a:r>
              <a:rPr lang="fa-IR" sz="1800" b="1" dirty="0">
                <a:cs typeface="B Nazanin" panose="00000400000000000000" pitchFamily="2" charset="-78"/>
              </a:rPr>
              <a:t>و در فضاي غلبه گفتمان هاي علمي و فني و مكاتب رشد و توسعه و رفتارگرايي پس از جنگ در آمريكا، اروپا و سپس سراسر جهان گسترش يافت. </a:t>
            </a:r>
            <a:endParaRPr lang="fa-IR" sz="1800" b="1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800" b="1" dirty="0" smtClean="0">
                <a:cs typeface="B Nazanin" panose="00000400000000000000" pitchFamily="2" charset="-78"/>
              </a:rPr>
              <a:t>برپايه </a:t>
            </a:r>
            <a:r>
              <a:rPr lang="fa-IR" sz="1800" b="1" dirty="0">
                <a:cs typeface="B Nazanin" panose="00000400000000000000" pitchFamily="2" charset="-78"/>
              </a:rPr>
              <a:t>اين رويكرد براي گريز از آثار مخرب حوادث و بلايا </a:t>
            </a:r>
            <a:r>
              <a:rPr lang="fa-IR" sz="1800" b="1" dirty="0" smtClean="0">
                <a:cs typeface="B Nazanin" panose="00000400000000000000" pitchFamily="2" charset="-78"/>
              </a:rPr>
              <a:t>پيشگيري </a:t>
            </a:r>
            <a:r>
              <a:rPr lang="fa-IR" sz="1800" b="1" dirty="0">
                <a:cs typeface="B Nazanin" panose="00000400000000000000" pitchFamily="2" charset="-78"/>
              </a:rPr>
              <a:t>از بروز چنين فجايعي از طريق كاربرد دستاوردهاي علمي و مهندسي در ساخت و توسعه محيط </a:t>
            </a:r>
            <a:r>
              <a:rPr lang="fa-IR" sz="1800" b="1" dirty="0" smtClean="0">
                <a:cs typeface="B Nazanin" panose="00000400000000000000" pitchFamily="2" charset="-78"/>
              </a:rPr>
              <a:t>مصنوعی </a:t>
            </a:r>
            <a:r>
              <a:rPr lang="fa-IR" sz="1800" b="1" dirty="0">
                <a:cs typeface="B Nazanin" panose="00000400000000000000" pitchFamily="2" charset="-78"/>
              </a:rPr>
              <a:t>انسان مانند ابنيه، راه و شهرسازي در اولويت قرارگرفت. </a:t>
            </a:r>
            <a:endParaRPr lang="fa-IR" sz="1800" b="1" dirty="0" smtClean="0"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1800" b="1" dirty="0" smtClean="0">
                <a:cs typeface="B Nazanin" panose="00000400000000000000" pitchFamily="2" charset="-78"/>
              </a:rPr>
              <a:t>رويكرد </a:t>
            </a:r>
            <a:r>
              <a:rPr lang="fa-IR" sz="1800" b="1" dirty="0">
                <a:cs typeface="B Nazanin" panose="00000400000000000000" pitchFamily="2" charset="-78"/>
              </a:rPr>
              <a:t>علمي و مهندسي در مديريت بحران تا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دهه هشتاد </a:t>
            </a:r>
            <a:r>
              <a:rPr lang="fa-IR" sz="1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ميلادي، </a:t>
            </a:r>
            <a:r>
              <a:rPr lang="fa-IR" sz="1800" b="1" dirty="0">
                <a:cs typeface="B Nazanin" panose="00000400000000000000" pitchFamily="2" charset="-78"/>
              </a:rPr>
              <a:t>رويكرد غالب و اساسي به شمار مي رفت و سازمان هاي مسئول بين المللي مانند سازمان ملل متحد آن را به عنوان يك اصل در برنامه هاي خود قرار دادند.</a:t>
            </a:r>
          </a:p>
        </p:txBody>
      </p:sp>
    </p:spTree>
    <p:extLst>
      <p:ext uri="{BB962C8B-B14F-4D97-AF65-F5344CB8AC3E}">
        <p14:creationId xmlns:p14="http://schemas.microsoft.com/office/powerpoint/2010/main" val="2560816516"/>
      </p:ext>
    </p:extLst>
  </p:cSld>
  <p:clrMapOvr>
    <a:masterClrMapping/>
  </p:clrMapOvr>
</p:sld>
</file>

<file path=ppt/theme/theme1.xml><?xml version="1.0" encoding="utf-8"?>
<a:theme xmlns:a="http://schemas.openxmlformats.org/drawingml/2006/main" name="Arvirarg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2625</Words>
  <Application>Microsoft Office PowerPoint</Application>
  <PresentationFormat>On-screen Show (16:9)</PresentationFormat>
  <Paragraphs>142</Paragraphs>
  <Slides>29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B Elham</vt:lpstr>
      <vt:lpstr>B Nazanin</vt:lpstr>
      <vt:lpstr>B Titr</vt:lpstr>
      <vt:lpstr>Berlin Sans FB Demi</vt:lpstr>
      <vt:lpstr>Karla</vt:lpstr>
      <vt:lpstr>Montserrat</vt:lpstr>
      <vt:lpstr>Playfair Display</vt:lpstr>
      <vt:lpstr>Times New Roman</vt:lpstr>
      <vt:lpstr>Tinos</vt:lpstr>
      <vt:lpstr>Wingdings</vt:lpstr>
      <vt:lpstr>Arvirargus template</vt:lpstr>
      <vt:lpstr>Constance template</vt:lpstr>
      <vt:lpstr>PowerPoint Presentation</vt:lpstr>
      <vt:lpstr>تاریخچه مدیریت بحران در ایران و جهان</vt:lpstr>
      <vt:lpstr>تاریخچه مدیریت بحران در دنیا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آمار بحران در ایران</vt:lpstr>
      <vt:lpstr>تاریخچه مدیریت بحران در ایران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از حسن توجه شما سپاسگزارم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win7</dc:creator>
  <cp:lastModifiedBy>win7</cp:lastModifiedBy>
  <cp:revision>2</cp:revision>
  <dcterms:modified xsi:type="dcterms:W3CDTF">2022-12-21T06:02:17Z</dcterms:modified>
</cp:coreProperties>
</file>